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79"/>
  </p:notesMasterIdLst>
  <p:sldIdLst>
    <p:sldId id="291" r:id="rId2"/>
    <p:sldId id="260" r:id="rId3"/>
    <p:sldId id="262" r:id="rId4"/>
    <p:sldId id="296" r:id="rId5"/>
    <p:sldId id="297" r:id="rId6"/>
    <p:sldId id="298" r:id="rId7"/>
    <p:sldId id="304" r:id="rId8"/>
    <p:sldId id="305" r:id="rId9"/>
    <p:sldId id="300" r:id="rId10"/>
    <p:sldId id="307" r:id="rId11"/>
    <p:sldId id="306" r:id="rId12"/>
    <p:sldId id="308" r:id="rId13"/>
    <p:sldId id="309" r:id="rId14"/>
    <p:sldId id="310" r:id="rId15"/>
    <p:sldId id="311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12" r:id="rId46"/>
    <p:sldId id="299" r:id="rId47"/>
    <p:sldId id="342" r:id="rId48"/>
    <p:sldId id="343" r:id="rId49"/>
    <p:sldId id="261" r:id="rId50"/>
    <p:sldId id="295" r:id="rId51"/>
    <p:sldId id="288" r:id="rId52"/>
    <p:sldId id="290" r:id="rId53"/>
    <p:sldId id="263" r:id="rId54"/>
    <p:sldId id="264" r:id="rId55"/>
    <p:sldId id="265" r:id="rId56"/>
    <p:sldId id="266" r:id="rId57"/>
    <p:sldId id="267" r:id="rId58"/>
    <p:sldId id="268" r:id="rId59"/>
    <p:sldId id="269" r:id="rId60"/>
    <p:sldId id="270" r:id="rId61"/>
    <p:sldId id="271" r:id="rId62"/>
    <p:sldId id="272" r:id="rId63"/>
    <p:sldId id="273" r:id="rId64"/>
    <p:sldId id="274" r:id="rId65"/>
    <p:sldId id="275" r:id="rId66"/>
    <p:sldId id="276" r:id="rId67"/>
    <p:sldId id="277" r:id="rId68"/>
    <p:sldId id="278" r:id="rId69"/>
    <p:sldId id="279" r:id="rId70"/>
    <p:sldId id="280" r:id="rId71"/>
    <p:sldId id="286" r:id="rId72"/>
    <p:sldId id="294" r:id="rId73"/>
    <p:sldId id="282" r:id="rId74"/>
    <p:sldId id="283" r:id="rId75"/>
    <p:sldId id="287" r:id="rId76"/>
    <p:sldId id="292" r:id="rId77"/>
    <p:sldId id="293" r:id="rId7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 autoAdjust="0"/>
    <p:restoredTop sz="94395" autoAdjust="0"/>
  </p:normalViewPr>
  <p:slideViewPr>
    <p:cSldViewPr snapToGrid="0">
      <p:cViewPr varScale="1">
        <p:scale>
          <a:sx n="111" d="100"/>
          <a:sy n="111" d="100"/>
        </p:scale>
        <p:origin x="1856" y="192"/>
      </p:cViewPr>
      <p:guideLst/>
    </p:cSldViewPr>
  </p:slideViewPr>
  <p:outlineViewPr>
    <p:cViewPr>
      <p:scale>
        <a:sx n="33" d="100"/>
        <a:sy n="33" d="100"/>
      </p:scale>
      <p:origin x="0" y="-2507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D8D1C-1DA0-43F5-8FFD-946EDD22B9A2}" type="datetimeFigureOut">
              <a:rPr lang="zh-CN" altLang="en-US" smtClean="0"/>
              <a:t>2025/10/2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ACEDB-ED97-4A20-94AD-7299595135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3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9A565-BA4E-4B4D-83FE-92F58C5783F8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663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257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765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151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6435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115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145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674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193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6632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4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6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wmf"/><Relationship Id="rId11" Type="http://schemas.openxmlformats.org/officeDocument/2006/relationships/image" Target="../media/image69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68.png"/><Relationship Id="rId4" Type="http://schemas.openxmlformats.org/officeDocument/2006/relationships/image" Target="../media/image62.wmf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89.png"/><Relationship Id="rId3" Type="http://schemas.openxmlformats.org/officeDocument/2006/relationships/image" Target="../media/image87.wmf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74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1.bin"/><Relationship Id="rId11" Type="http://schemas.openxmlformats.org/officeDocument/2006/relationships/oleObject" Target="../embeddings/oleObject16.bin"/><Relationship Id="rId5" Type="http://schemas.openxmlformats.org/officeDocument/2006/relationships/image" Target="../media/image88.wmf"/><Relationship Id="rId15" Type="http://schemas.openxmlformats.org/officeDocument/2006/relationships/image" Target="../media/image91.png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0.bin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94.png"/><Relationship Id="rId7" Type="http://schemas.openxmlformats.org/officeDocument/2006/relationships/image" Target="../media/image96.w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95.wmf"/><Relationship Id="rId10" Type="http://schemas.openxmlformats.org/officeDocument/2006/relationships/image" Target="../media/image98.png"/><Relationship Id="rId4" Type="http://schemas.openxmlformats.org/officeDocument/2006/relationships/oleObject" Target="../embeddings/oleObject18.bin"/><Relationship Id="rId9" Type="http://schemas.openxmlformats.org/officeDocument/2006/relationships/image" Target="../media/image97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101.wmf"/><Relationship Id="rId7" Type="http://schemas.openxmlformats.org/officeDocument/2006/relationships/image" Target="../media/image103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63.wmf"/><Relationship Id="rId5" Type="http://schemas.openxmlformats.org/officeDocument/2006/relationships/image" Target="../media/image102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62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oleObject" Target="../embeddings/oleObject31.bin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117.w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114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image" Target="../media/image119.png"/><Relationship Id="rId10" Type="http://schemas.openxmlformats.org/officeDocument/2006/relationships/image" Target="../media/image116.wmf"/><Relationship Id="rId4" Type="http://schemas.openxmlformats.org/officeDocument/2006/relationships/image" Target="../media/image113.w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118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image" Target="../media/image120.wmf"/><Relationship Id="rId7" Type="http://schemas.openxmlformats.org/officeDocument/2006/relationships/image" Target="../media/image122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118.wmf"/><Relationship Id="rId5" Type="http://schemas.openxmlformats.org/officeDocument/2006/relationships/image" Target="../media/image121.w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123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image" Target="../media/image127.wmf"/><Relationship Id="rId7" Type="http://schemas.openxmlformats.org/officeDocument/2006/relationships/image" Target="../media/image130.png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11" Type="http://schemas.openxmlformats.org/officeDocument/2006/relationships/image" Target="../media/image132.wmf"/><Relationship Id="rId5" Type="http://schemas.openxmlformats.org/officeDocument/2006/relationships/image" Target="../media/image128.w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131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7" Type="http://schemas.openxmlformats.org/officeDocument/2006/relationships/image" Target="../media/image135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134.wmf"/><Relationship Id="rId4" Type="http://schemas.openxmlformats.org/officeDocument/2006/relationships/oleObject" Target="../embeddings/oleObject42.bin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ie.ntu.edu.tw/~cjlin/liblinear/" TargetMode="External"/><Relationship Id="rId2" Type="http://schemas.openxmlformats.org/officeDocument/2006/relationships/hyperlink" Target="http://www.csie.ntu.edu.tw/~cjlin/libsv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cs.huji.ac.il/~shais/code/index.html" TargetMode="External"/><Relationship Id="rId4" Type="http://schemas.openxmlformats.org/officeDocument/2006/relationships/hyperlink" Target="http://svmlight.joachims.org/svm_struct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89726" y="5511800"/>
            <a:ext cx="384721" cy="5859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300" spc="-300" dirty="0">
                <a:latin typeface="华文仿宋" panose="02010600040101010101" pitchFamily="2" charset="-122"/>
                <a:ea typeface="华文仿宋" panose="02010600040101010101" pitchFamily="2" charset="-122"/>
              </a:rPr>
              <a:t>张腾</a:t>
            </a:r>
          </a:p>
        </p:txBody>
      </p:sp>
    </p:spTree>
    <p:extLst>
      <p:ext uri="{BB962C8B-B14F-4D97-AF65-F5344CB8AC3E}">
        <p14:creationId xmlns:p14="http://schemas.microsoft.com/office/powerpoint/2010/main" val="164130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0" y="918350"/>
            <a:ext cx="9016678" cy="85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线性可分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与硬间隔最大化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学习任务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：找到把下图中红蓝两色的图标点分开的最优分界线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2772" name="Picture 4" descr="支持向量机模型; 线性可分SVM与硬间隔最大化;">
            <a:extLst>
              <a:ext uri="{FF2B5EF4-FFF2-40B4-BE49-F238E27FC236}">
                <a16:creationId xmlns:a16="http://schemas.microsoft.com/office/drawing/2014/main" id="{725F28D1-CD02-BC09-CCC1-30601C618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7565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ACA131E-5BF8-F1DE-A47E-7F032DE7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89" y="1870363"/>
            <a:ext cx="6642100" cy="393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CD7F3C0-309E-565F-5A30-F0A2AECEF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89" y="2336408"/>
            <a:ext cx="6604000" cy="317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B98440-8A4C-D68E-C110-8D4711F8A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89" y="2726253"/>
            <a:ext cx="7772400" cy="33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60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0" y="918350"/>
            <a:ext cx="9016678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线性可分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与硬间隔最大化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8914" name="Picture 2" descr="支持向量机模型; 线性可分SVM与硬间隔最大化;">
            <a:extLst>
              <a:ext uri="{FF2B5EF4-FFF2-40B4-BE49-F238E27FC236}">
                <a16:creationId xmlns:a16="http://schemas.microsoft.com/office/drawing/2014/main" id="{88E57A88-A852-1417-7365-B2094ABE6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31767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AC644C9-9BCA-E1F8-F00A-F2A855A65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00" y="1433320"/>
            <a:ext cx="8038698" cy="3539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D2A9A3-BC6C-E99A-D0CB-5D759D119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00" y="1984183"/>
            <a:ext cx="1899052" cy="2974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4AA40C-156A-0533-79FD-4A0AA887E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585" y="2245922"/>
            <a:ext cx="3405127" cy="3272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F4DFDD-244C-1C5A-F1BA-C4DF1B81D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9735" y="2618085"/>
            <a:ext cx="3314377" cy="33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01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0" y="918350"/>
            <a:ext cx="9016678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线性可分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与硬间隔最大化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B99E3F-686D-97E1-80AC-2B1B51A9F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68" y="1486191"/>
            <a:ext cx="5257797" cy="406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E43027-FA2C-D143-865B-C6F311388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1990950"/>
            <a:ext cx="3632200" cy="406400"/>
          </a:xfrm>
          <a:prstGeom prst="rect">
            <a:avLst/>
          </a:prstGeom>
        </p:spPr>
      </p:pic>
      <p:pic>
        <p:nvPicPr>
          <p:cNvPr id="41990" name="Picture 6" descr="支持向量机模型; 线性可分SVM与硬间隔最大化;">
            <a:extLst>
              <a:ext uri="{FF2B5EF4-FFF2-40B4-BE49-F238E27FC236}">
                <a16:creationId xmlns:a16="http://schemas.microsoft.com/office/drawing/2014/main" id="{CA0112B5-0A77-C062-C3B4-400A6FCF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7833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48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0" y="918350"/>
            <a:ext cx="9016678" cy="85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线性可分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与硬间隔最大化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满足最大间隔原则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4034" name="Picture 2" descr="支持向量机模型; 线性可分SVM与硬间隔最大化;">
            <a:extLst>
              <a:ext uri="{FF2B5EF4-FFF2-40B4-BE49-F238E27FC236}">
                <a16:creationId xmlns:a16="http://schemas.microsoft.com/office/drawing/2014/main" id="{518EAE98-2AE4-928D-077C-6E2AAD6D2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9850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475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0" y="918350"/>
            <a:ext cx="9016678" cy="2165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线性可分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与硬间隔最大化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决策边界就是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红色和蓝色线上的图标就是所谓的支持向量（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support vector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红色和蓝色的线是支持向量（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support vector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所在的面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红色、蓝色线之间的间隙就是我们要最大化的分类间的间隙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Margin Width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6082" name="Picture 2" descr="支持向量机模型; 线性可分SVM与硬间隔最大化;">
            <a:extLst>
              <a:ext uri="{FF2B5EF4-FFF2-40B4-BE49-F238E27FC236}">
                <a16:creationId xmlns:a16="http://schemas.microsoft.com/office/drawing/2014/main" id="{4AF0ACB5-CE8A-5F02-31E1-DCA17523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82234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DD87DBE-9EA3-0BB7-BB37-8376F1592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907" y="1418300"/>
            <a:ext cx="495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58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0" y="918350"/>
            <a:ext cx="9016678" cy="85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线性可分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与硬间隔最大化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5D6B9B-5063-F70A-F4E4-477C021B8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634" y="1627294"/>
            <a:ext cx="3583409" cy="721932"/>
          </a:xfrm>
          <a:prstGeom prst="rect">
            <a:avLst/>
          </a:prstGeom>
        </p:spPr>
      </p:pic>
      <p:pic>
        <p:nvPicPr>
          <p:cNvPr id="48130" name="Picture 2" descr="支持向量机模型; 线性可分SVM与硬间隔最大化;">
            <a:extLst>
              <a:ext uri="{FF2B5EF4-FFF2-40B4-BE49-F238E27FC236}">
                <a16:creationId xmlns:a16="http://schemas.microsoft.com/office/drawing/2014/main" id="{D18D460B-C5D7-177E-EA64-563CC2D77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1695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172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9236597" cy="1291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线性可分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与硬间隔最大化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SVM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要求解能够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正确划分训练数据集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并且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「几何间隔」最大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的分离超平面（唯一）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1202" name="Picture 2" descr="支持向量机模型; 线性可分SVM与硬间隔最大化;">
            <a:extLst>
              <a:ext uri="{FF2B5EF4-FFF2-40B4-BE49-F238E27FC236}">
                <a16:creationId xmlns:a16="http://schemas.microsoft.com/office/drawing/2014/main" id="{DB27AE57-FE3F-850C-7E7B-F0AD6E9AD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5255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952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9236597" cy="2165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线性可分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与硬间隔最大化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SVM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要求解能够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正确划分训练数据集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并且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「几何间隔」最大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的分离超平面（唯一）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几何间隔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FF9D90-B907-498F-8BD6-E2E2F162D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09878"/>
            <a:ext cx="9107086" cy="172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25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9236597" cy="2165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线性可分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与硬间隔最大化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SVM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要求解能够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正确划分训练数据集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并且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「几何间隔」最大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的分离超平面（唯一）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几何间隔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FF9D90-B907-498F-8BD6-E2E2F162D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" y="2689959"/>
            <a:ext cx="9107086" cy="17284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324E85-0C30-AABB-7485-825F430DC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97" y="4458893"/>
            <a:ext cx="8050272" cy="174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48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9236597" cy="1291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线性可分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与硬间隔最大化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SVM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要求解能够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正确划分训练数据集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并且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「几何间隔」最大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的分离超平面（唯一）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92106F-7548-B4C1-86E4-3804D2EC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1964844"/>
            <a:ext cx="8735311" cy="433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35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/>
          <a:lstStyle/>
          <a:p>
            <a:r>
              <a:rPr kumimoji="1" lang="zh-CN" altLang="en-US" b="1" dirty="0">
                <a:latin typeface="Verdana" pitchFamily="34" charset="0"/>
                <a:ea typeface="幼圆" pitchFamily="49" charset="-122"/>
                <a:cs typeface="Verdana" pitchFamily="34" charset="0"/>
              </a:rPr>
              <a:t>第六章：</a:t>
            </a:r>
            <a:r>
              <a:rPr kumimoji="1" lang="zh-CN" altLang="en-US" dirty="0">
                <a:cs typeface="Verdana" pitchFamily="34" charset="0"/>
              </a:rPr>
              <a:t>支持向量机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5557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9236597" cy="1291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线性可分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与硬间隔最大化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SVM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要求解能够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正确划分训练数据集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并且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「几何间隔」最大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的分离超平面（唯一）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3250" name="Picture 2" descr="支持向量机模型; 线性可分SVM与硬间隔最大化;">
            <a:extLst>
              <a:ext uri="{FF2B5EF4-FFF2-40B4-BE49-F238E27FC236}">
                <a16:creationId xmlns:a16="http://schemas.microsoft.com/office/drawing/2014/main" id="{1C2B4C52-D358-95F1-0BA9-62882B5D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7406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64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9236597" cy="85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求解约束最优化问题：对偶算法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62A342-CCF6-CC32-4DAE-3CFCF751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993" y="1385012"/>
            <a:ext cx="4757019" cy="485374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EBF1988-B77B-6C88-B9BF-536448B2F8A1}"/>
              </a:ext>
            </a:extLst>
          </p:cNvPr>
          <p:cNvSpPr txBox="1"/>
          <p:nvPr/>
        </p:nvSpPr>
        <p:spPr>
          <a:xfrm>
            <a:off x="2553993" y="3123039"/>
            <a:ext cx="4610736" cy="162045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037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147051" cy="85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求解约束最优化问题：对偶算法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构造拉格朗日函数的步骤：将约束优化问题转为拉格朗日函数形式</a:t>
            </a:r>
            <a:endParaRPr lang="en-US" altLang="zh-CN" b="1" i="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DE41D8-BE7E-9370-26EB-23AE6D3A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878" y="1979512"/>
            <a:ext cx="6311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68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147051" cy="85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求解约束最优化问题：对偶算法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构造拉格朗日函数的步骤：将约束优化问题转为拉格朗日函数形式</a:t>
            </a:r>
            <a:endParaRPr lang="en-US" altLang="zh-CN" b="1" i="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117FCE-B8D8-D733-067A-062A83025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85" y="2022193"/>
            <a:ext cx="6789698" cy="351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05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147051" cy="85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求解约束最优化问题：对偶算法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构造拉格朗日函数的步骤：将约束优化问题转为拉格朗日函数形式</a:t>
            </a:r>
            <a:endParaRPr lang="en-US" altLang="zh-CN" b="1" i="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0AACD2-01C5-13D3-F779-3873EB3A6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708" y="1772751"/>
            <a:ext cx="4812583" cy="464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66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147051" cy="85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求解约束最优化问题：对偶算法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关键思想</a:t>
            </a:r>
            <a:endParaRPr lang="en-US" altLang="zh-CN" b="1" i="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7681EA-CBCB-2019-227D-48D84EDD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006" y="1356492"/>
            <a:ext cx="4491988" cy="496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49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147051" cy="85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求解约束最优化问题：对偶算法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关键点</a:t>
            </a:r>
            <a:endParaRPr lang="en-US" altLang="zh-CN" b="1" i="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D58FE0-D9B6-C84E-B8CC-B400B72FF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98" y="1401247"/>
            <a:ext cx="5675603" cy="495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78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147051" cy="448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求解约束最优化问题：对偶算法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求解线性可分支持向量机的最优化问题，我们很多时候会将它转化为对偶问题（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dual problem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来求解，也就是应用「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拉格朗日对偶性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」，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通过求解「对偶问题（</a:t>
            </a:r>
            <a:r>
              <a:rPr lang="en" altLang="zh-CN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dual problem</a:t>
            </a:r>
            <a:r>
              <a:rPr lang="zh-CN" altLang="en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）」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得到「原始问题（</a:t>
            </a:r>
            <a:r>
              <a:rPr lang="en" altLang="zh-CN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primal problem</a:t>
            </a:r>
            <a:r>
              <a:rPr lang="zh-CN" altLang="en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）」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的最优解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，即线性可分支持向量机的对偶算法（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dual algorithm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这样做有一些优点：</a:t>
            </a:r>
          </a:p>
          <a:p>
            <a:pPr marL="1200150" lvl="2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b="1" i="0" dirty="0">
                <a:solidFill>
                  <a:srgbClr val="00B0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对偶问题往往更容易求解</a:t>
            </a:r>
          </a:p>
          <a:p>
            <a:pPr marL="1200150" lvl="2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b="1" i="0" dirty="0">
                <a:solidFill>
                  <a:srgbClr val="00B0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引入自然核函数，进而可以推广到</a:t>
            </a:r>
            <a:r>
              <a:rPr lang="zh-CN" altLang="en-US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非线性分类问题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zh-CN" b="1" i="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0094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147051" cy="2165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求解约束最优化问题：对偶算法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的极小值</a:t>
            </a:r>
            <a:endParaRPr lang="en-US" altLang="zh-CN" b="1" i="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en-US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再求对</a:t>
            </a:r>
            <a:r>
              <a:rPr lang="en-US" altLang="zh-CN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α</a:t>
            </a:r>
            <a:r>
              <a:rPr lang="zh-CN" altLang="en-US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的极大值</a:t>
            </a:r>
            <a:endParaRPr lang="en-US" altLang="zh-CN" b="1" i="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zh-CN" b="1" i="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41878C-C5BE-FD0A-EEEC-6332A52F3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832875"/>
            <a:ext cx="8676833" cy="253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36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147051" cy="1291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求解约束最优化问题：对偶算法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zh-CN" b="1" i="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F5DB40-3F93-9EF3-57E2-1B92061C7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3" y="1450986"/>
            <a:ext cx="7772400" cy="48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16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引言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32244" y="1114824"/>
            <a:ext cx="8425619" cy="4001186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支持向量机 </a:t>
            </a:r>
            <a:r>
              <a:rPr lang="en" altLang="zh-CN" sz="24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sz="24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4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Support</a:t>
            </a:r>
            <a:r>
              <a:rPr lang="zh-CN" altLang="en-US" sz="24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Vector</a:t>
            </a:r>
            <a:r>
              <a:rPr lang="zh-CN" altLang="en-US" sz="24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</a:t>
            </a:r>
            <a:r>
              <a:rPr lang="zh-CN" altLang="en-US" sz="24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400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曾经在机器学习界有着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近乎「垄断」地位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的模型，影响力持续多年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即使深度学习神经网络的影响力逐渐增强，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但 </a:t>
            </a:r>
            <a:r>
              <a:rPr lang="en" altLang="zh-CN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SVM 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在中小型数据集上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依旧有着可以和神经网络抗衡的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极好效果和模型鲁棒性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4242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147051" cy="17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求解约束最优化问题：对偶算法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的极小值</a:t>
            </a:r>
            <a:endParaRPr lang="en-US" altLang="zh-CN" b="1" i="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zh-CN" b="1" i="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5298" name="Picture 2" descr="支持向量机模型; 线性可分SVM与硬间隔最大化;">
            <a:extLst>
              <a:ext uri="{FF2B5EF4-FFF2-40B4-BE49-F238E27FC236}">
                <a16:creationId xmlns:a16="http://schemas.microsoft.com/office/drawing/2014/main" id="{FD863774-DF2D-8190-39BB-3B0374630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9850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352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147051" cy="17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求解约束最优化问题：对偶算法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再求对</a:t>
            </a:r>
            <a:r>
              <a:rPr lang="en-US" altLang="zh-CN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α</a:t>
            </a:r>
            <a:r>
              <a:rPr lang="zh-CN" altLang="en-US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的极大值</a:t>
            </a:r>
            <a:endParaRPr lang="en-US" altLang="zh-CN" b="1" i="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zh-CN" b="1" i="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B2F5CB-BF6D-B39C-7A9B-0EE27414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95208"/>
            <a:ext cx="7772400" cy="424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27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147051" cy="17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求解约束最优化问题：对偶算法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再求对</a:t>
            </a:r>
            <a:r>
              <a:rPr lang="en-US" altLang="zh-CN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α</a:t>
            </a:r>
            <a:r>
              <a:rPr lang="zh-CN" altLang="en-US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的极大值</a:t>
            </a:r>
            <a:endParaRPr lang="en-US" altLang="zh-CN" b="1" i="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zh-CN" b="1" i="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7346" name="Picture 2" descr="支持向量机模型; 线性可分SVM与硬间隔最大化;">
            <a:extLst>
              <a:ext uri="{FF2B5EF4-FFF2-40B4-BE49-F238E27FC236}">
                <a16:creationId xmlns:a16="http://schemas.microsoft.com/office/drawing/2014/main" id="{BAE4826F-8E05-8718-60CE-105229933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0984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77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147051" cy="17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求解约束最优化问题：对偶算法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对偶最优问题的解</a:t>
            </a:r>
            <a:endParaRPr lang="en-US" altLang="zh-CN" b="1" i="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原始最优化问题的解</a:t>
            </a:r>
            <a:endParaRPr lang="en-US" altLang="zh-CN" b="1" i="0" dirty="0">
              <a:solidFill>
                <a:srgbClr val="00B05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zh-CN" b="1" i="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E7A4B2-ADF2-FAF0-C8D9-E25F67DC9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228" y="1378636"/>
            <a:ext cx="5919876" cy="525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5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147051" cy="85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求解约束最优化问题：对偶算法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zh-CN" b="1" i="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D43C15-A33B-5B01-1535-B8CE6A9BF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05" y="1772751"/>
            <a:ext cx="7772400" cy="345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54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147051" cy="85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求解约束最优化问题：对偶算法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zh-CN" b="1" i="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9394" name="Picture 2" descr="支持向量机模型; 线性可分SVM与硬间隔最大化;">
            <a:extLst>
              <a:ext uri="{FF2B5EF4-FFF2-40B4-BE49-F238E27FC236}">
                <a16:creationId xmlns:a16="http://schemas.microsoft.com/office/drawing/2014/main" id="{54DA535D-0E85-0D00-D2F9-60A696A01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6082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C98495A-AA22-4190-FA7C-02F4F7ED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6" y="4942960"/>
            <a:ext cx="9078184" cy="14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60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611566" cy="1291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与软间隔最大化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线性不可分的分类图</a:t>
            </a:r>
            <a:endParaRPr lang="en-US" altLang="zh-CN" b="1" i="0" dirty="0">
              <a:solidFill>
                <a:srgbClr val="C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方案</a:t>
            </a:r>
            <a:r>
              <a:rPr lang="en-US" altLang="zh-CN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用曲线去将其完全分开，即非线性的决策边界，需要核函数</a:t>
            </a:r>
            <a:endParaRPr lang="en-US" altLang="zh-CN" b="1" i="0" dirty="0">
              <a:solidFill>
                <a:srgbClr val="C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1442" name="Picture 2" descr="支持向量机模型; 线性SVM与软间隔最大化;">
            <a:extLst>
              <a:ext uri="{FF2B5EF4-FFF2-40B4-BE49-F238E27FC236}">
                <a16:creationId xmlns:a16="http://schemas.microsoft.com/office/drawing/2014/main" id="{F165F33E-5CD8-41A6-5135-20BCB918D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61374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201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611566" cy="2011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与软间隔最大化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线性不可分的分类图</a:t>
            </a:r>
            <a:endParaRPr lang="en-US" altLang="zh-CN" b="1" i="0" dirty="0">
              <a:solidFill>
                <a:srgbClr val="C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方案</a:t>
            </a:r>
            <a:r>
              <a:rPr lang="en-US" altLang="zh-CN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还是使用直线，不过不追求完全可分，</a:t>
            </a:r>
            <a:r>
              <a:rPr lang="zh-CN" altLang="en-US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会适当包容一些分错的情况，在这个过程中我们会在模型中加入惩罚函数，尽量让分错的点不要太多太离谱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对分错点的惩罚函数就是这个点到其正确位置的距离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b="1" i="0" dirty="0">
              <a:solidFill>
                <a:srgbClr val="C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3490" name="Picture 2" descr="支持向量机模型; 线性SVM与软间隔最大化;">
            <a:extLst>
              <a:ext uri="{FF2B5EF4-FFF2-40B4-BE49-F238E27FC236}">
                <a16:creationId xmlns:a16="http://schemas.microsoft.com/office/drawing/2014/main" id="{9CE2B609-6D03-6EAB-CF10-EFF99898F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9991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398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611566" cy="85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与软间隔最大化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线性不可分的分类图</a:t>
            </a:r>
            <a:r>
              <a:rPr lang="zh-CN" altLang="en-US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（方案</a:t>
            </a:r>
            <a:r>
              <a:rPr lang="en-US" altLang="zh-CN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b="1" i="0" dirty="0">
              <a:solidFill>
                <a:srgbClr val="C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E64651-2519-B847-69D7-189029B75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70363"/>
            <a:ext cx="7772400" cy="447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00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611566" cy="85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与软间隔最大化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线性不可分的分类图</a:t>
            </a:r>
            <a:r>
              <a:rPr lang="zh-CN" altLang="en-US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（方案</a:t>
            </a:r>
            <a:r>
              <a:rPr lang="en-US" altLang="zh-CN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b="1" i="0" dirty="0">
              <a:solidFill>
                <a:srgbClr val="C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5538" name="Picture 2" descr="支持向量机模型; 线性SVM与软间隔最大化;">
            <a:extLst>
              <a:ext uri="{FF2B5EF4-FFF2-40B4-BE49-F238E27FC236}">
                <a16:creationId xmlns:a16="http://schemas.microsoft.com/office/drawing/2014/main" id="{946FA0E9-0961-658B-DBC9-1F87ADF8B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66893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353567-5EC0-1EAE-3163-310DA5607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597933"/>
            <a:ext cx="9016888" cy="58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引言</a:t>
            </a:r>
          </a:p>
        </p:txBody>
      </p:sp>
      <p:pic>
        <p:nvPicPr>
          <p:cNvPr id="1391" name="Picture 367" descr="支持向量机模型; 支持向量机学习方法;">
            <a:extLst>
              <a:ext uri="{FF2B5EF4-FFF2-40B4-BE49-F238E27FC236}">
                <a16:creationId xmlns:a16="http://schemas.microsoft.com/office/drawing/2014/main" id="{A0D20BA2-8119-BDBD-9B0F-0BC4DE39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5336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0" y="918350"/>
            <a:ext cx="9016678" cy="2403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20000"/>
              </a:lnSpc>
              <a:buFont typeface="Wingdings" pitchFamily="2" charset="2"/>
              <a:buChar char="p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针对不同的情况，有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由简至繁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三种不同模型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6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线性可分支持向量机</a:t>
            </a:r>
            <a:r>
              <a:rPr lang="zh-CN" altLang="e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600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训练数据线性可分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的情况下，通过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硬间隔最大化</a:t>
            </a:r>
            <a:r>
              <a:rPr lang="zh-CN" altLang="e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学习一个线性的分类器，即线性可分支持向量机（亦称作硬间隔支持向量机）。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6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线性支持向量机</a:t>
            </a:r>
            <a:r>
              <a:rPr lang="zh-CN" altLang="e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训练数据</a:t>
            </a:r>
            <a:r>
              <a:rPr lang="zh-CN" altLang="en-US" sz="1600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近似线性可分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的情况下，通过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软间隔最大化</a:t>
            </a:r>
            <a:r>
              <a:rPr lang="zh-CN" altLang="e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学习一个线性的分类器，称作线性支持向量机（又叫软间隔支持向量机）。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6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非线性支持向量机</a:t>
            </a:r>
            <a:r>
              <a:rPr lang="zh-CN" altLang="e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训练数据</a:t>
            </a:r>
            <a:r>
              <a:rPr lang="zh-CN" altLang="en-US" sz="1600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线性不可分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的情况下，通过使用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核技巧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kernel trick</a:t>
            </a:r>
            <a:r>
              <a:rPr lang="zh-CN" altLang="e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及软间隔最大化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，学习非线性分类器，称作非线性支持向量机。</a:t>
            </a:r>
          </a:p>
        </p:txBody>
      </p:sp>
    </p:spTree>
    <p:extLst>
      <p:ext uri="{BB962C8B-B14F-4D97-AF65-F5344CB8AC3E}">
        <p14:creationId xmlns:p14="http://schemas.microsoft.com/office/powerpoint/2010/main" val="204335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611566" cy="1651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非线性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与核函数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很复杂非近似线性可分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一种解决方案是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将样本从原始空间映射到一个更高维的特征空间</a:t>
            </a:r>
            <a:r>
              <a:rPr lang="zh-CN" altLang="en-US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，使得样本</a:t>
            </a:r>
            <a:r>
              <a:rPr lang="zh-CN" altLang="en-US" b="1" i="0" dirty="0">
                <a:solidFill>
                  <a:srgbClr val="00B0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在这个特征空间内线性可分</a:t>
            </a:r>
            <a:r>
              <a:rPr lang="zh-CN" altLang="en-US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，然后再运用 </a:t>
            </a:r>
            <a:r>
              <a:rPr lang="en" altLang="zh-CN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SVM </a:t>
            </a:r>
            <a:r>
              <a:rPr lang="zh-CN" altLang="en-US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求解</a:t>
            </a:r>
            <a:endParaRPr lang="en-US" altLang="zh-CN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7586" name="Picture 2" descr="支持向量机模型; 非线性SVM与核函数;">
            <a:extLst>
              <a:ext uri="{FF2B5EF4-FFF2-40B4-BE49-F238E27FC236}">
                <a16:creationId xmlns:a16="http://schemas.microsoft.com/office/drawing/2014/main" id="{C2B7AD01-F06B-E439-7EA5-D14F8379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858143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297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611566" cy="1651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非线性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与核函数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很复杂非近似线性可分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一种解决方案是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将样本从原始空间映射到一个更高维的特征空间</a:t>
            </a:r>
            <a:r>
              <a:rPr lang="zh-CN" altLang="en-US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，使得样本</a:t>
            </a:r>
            <a:r>
              <a:rPr lang="zh-CN" altLang="en-US" b="1" i="0" dirty="0">
                <a:solidFill>
                  <a:srgbClr val="00B0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在这个特征空间内线性可分</a:t>
            </a:r>
            <a:r>
              <a:rPr lang="zh-CN" altLang="en-US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，然后再运用 </a:t>
            </a:r>
            <a:r>
              <a:rPr lang="en" altLang="zh-CN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SVM </a:t>
            </a:r>
            <a:r>
              <a:rPr lang="zh-CN" altLang="en-US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求解</a:t>
            </a:r>
            <a:endParaRPr lang="en-US" altLang="zh-CN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9634" name="Picture 2" descr="支持向量机模型; 非线性SVM与核函数;">
            <a:extLst>
              <a:ext uri="{FF2B5EF4-FFF2-40B4-BE49-F238E27FC236}">
                <a16:creationId xmlns:a16="http://schemas.microsoft.com/office/drawing/2014/main" id="{6184C25E-BDFF-7729-7983-89AAF49D4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504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280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611566" cy="1651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非线性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与核函数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很复杂非近似线性可分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一种解决方案是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将样本从原始空间映射到一个更高维的特征空间</a:t>
            </a:r>
            <a:r>
              <a:rPr lang="zh-CN" altLang="en-US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，使得样本</a:t>
            </a:r>
            <a:r>
              <a:rPr lang="zh-CN" altLang="en-US" b="1" i="0" dirty="0">
                <a:solidFill>
                  <a:srgbClr val="00B0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在这个特征空间内线性可分</a:t>
            </a:r>
            <a:r>
              <a:rPr lang="zh-CN" altLang="en-US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，然后再运用 </a:t>
            </a:r>
            <a:r>
              <a:rPr lang="en" altLang="zh-CN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SVM </a:t>
            </a:r>
            <a:r>
              <a:rPr lang="zh-CN" altLang="en-US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求解</a:t>
            </a:r>
            <a:endParaRPr lang="en-US" altLang="zh-CN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1682" name="Picture 2" descr="支持向量机模型; 非线性SVM与核函数;">
            <a:extLst>
              <a:ext uri="{FF2B5EF4-FFF2-40B4-BE49-F238E27FC236}">
                <a16:creationId xmlns:a16="http://schemas.microsoft.com/office/drawing/2014/main" id="{3B4534FF-0304-0987-6BBE-1E17BFBFF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47" y="2693778"/>
            <a:ext cx="4581163" cy="367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888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611566" cy="1651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非线性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与核函数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很复杂非近似线性可分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一种解决方案是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将样本从原始空间映射到一个更高维的特征空间</a:t>
            </a:r>
            <a:r>
              <a:rPr lang="zh-CN" altLang="en-US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，使得样本</a:t>
            </a:r>
            <a:r>
              <a:rPr lang="zh-CN" altLang="en-US" b="1" i="0" dirty="0">
                <a:solidFill>
                  <a:srgbClr val="00B0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在这个特征空间内线性可分</a:t>
            </a:r>
            <a:r>
              <a:rPr lang="zh-CN" altLang="en-US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，然后再运用 </a:t>
            </a:r>
            <a:r>
              <a:rPr lang="en" altLang="zh-CN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SVM </a:t>
            </a:r>
            <a:r>
              <a:rPr lang="zh-CN" altLang="en-US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求解</a:t>
            </a:r>
            <a:endParaRPr lang="en-US" altLang="zh-CN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C6B2BB-B81B-5B45-9BAD-6D5AC522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4" y="3074471"/>
            <a:ext cx="9073105" cy="28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49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-1" y="918350"/>
            <a:ext cx="8611566" cy="2371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非线性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与核函数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很复杂非近似线性可分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上述两个核函数分别为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多项式核和高斯核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高斯核甚至是将原始空间映射为无穷维空间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，另外</a:t>
            </a:r>
            <a:r>
              <a:rPr lang="zh-CN" altLang="en-US" b="1" i="0" dirty="0">
                <a:solidFill>
                  <a:srgbClr val="00B0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核函数有一些比较好的性质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，比如说不会比线性条件下增加多少额外的计算量。对于一个问题，不同的核函数可能会带来不同的结果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3730" name="Picture 2" descr="支持向量机模型; 非线性SVM与核函数;">
            <a:extLst>
              <a:ext uri="{FF2B5EF4-FFF2-40B4-BE49-F238E27FC236}">
                <a16:creationId xmlns:a16="http://schemas.microsoft.com/office/drawing/2014/main" id="{4B0CB954-49E4-969C-1227-929944B5D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90090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059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0" y="918350"/>
            <a:ext cx="9016678" cy="85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拉格朗日乘子法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4EAF95-D629-07FC-548F-B60CD34EE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276102"/>
            <a:ext cx="7772400" cy="51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47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总结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0" y="918350"/>
            <a:ext cx="9016678" cy="2526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模型总结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支持向量机是</a:t>
            </a:r>
            <a:r>
              <a:rPr lang="zh-CN" altLang="en-US" sz="16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一种二分类模型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，它的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基本模型是定义在特征空间上的间隔最大的线性分类器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，他的</a:t>
            </a:r>
            <a:r>
              <a:rPr lang="zh-CN" altLang="en-US" sz="1600" b="1" i="0" dirty="0">
                <a:solidFill>
                  <a:srgbClr val="00B0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学习策略就是间隔最大化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，同时该方法可以形式化为一个求解图二次规划</a:t>
            </a:r>
            <a:endParaRPr lang="en-US" altLang="zh-CN" sz="16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" altLang="zh-CN" sz="16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由简至繁可分为三类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6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线性可分支持向量机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、硬间隔（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hard-margin </a:t>
            </a:r>
            <a:r>
              <a:rPr lang="en" altLang="zh-CN" sz="1600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）；</a:t>
            </a:r>
            <a:r>
              <a:rPr lang="zh-CN" altLang="en-US" sz="16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线性支持向量机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、软间隔（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soft-margin </a:t>
            </a:r>
            <a:r>
              <a:rPr lang="en" altLang="zh-CN" sz="1600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）；</a:t>
            </a:r>
            <a:r>
              <a:rPr lang="zh-CN" altLang="en-US" sz="16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非线性支持向量机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Kernel SVM</a:t>
            </a:r>
            <a:r>
              <a:rPr lang="zh-CN" altLang="e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" altLang="zh-CN" sz="16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中存在三宝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：间隔、对偶、核技巧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endParaRPr lang="zh-CN" altLang="en-US" sz="16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4754" name="Picture 2" descr="支持向量机模型; SVM模型总结;">
            <a:extLst>
              <a:ext uri="{FF2B5EF4-FFF2-40B4-BE49-F238E27FC236}">
                <a16:creationId xmlns:a16="http://schemas.microsoft.com/office/drawing/2014/main" id="{466A20D6-BCA2-A64A-ED92-1734D7F2B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2864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08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总结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0" y="918350"/>
            <a:ext cx="9016678" cy="2831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模型优缺点（</a:t>
            </a:r>
            <a:r>
              <a:rPr lang="en-US" altLang="zh-CN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优点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" altLang="zh-CN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SVM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是一个凸优化问题，求得的解一定是全局最优而不仅仅是局部最优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不仅适用于线性问题，还适用于非线性问题（借助核技巧）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模型鲁棒性好，决策边界只取决于支持向量而不是全部数据集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中小样本量数据集上效果优异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无需依赖整个数据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泛化能力比较强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endParaRPr lang="zh-CN" altLang="en-US" sz="16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6802" name="Picture 2" descr="支持向量机模型; SVM模型优缺点;">
            <a:extLst>
              <a:ext uri="{FF2B5EF4-FFF2-40B4-BE49-F238E27FC236}">
                <a16:creationId xmlns:a16="http://schemas.microsoft.com/office/drawing/2014/main" id="{46AA0D39-BE3E-ED66-FD33-BA87670EA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5336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292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总结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0" y="918350"/>
            <a:ext cx="8147050" cy="3763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12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模型优缺点（</a:t>
            </a:r>
            <a:r>
              <a:rPr lang="en-US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b="1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二次规划问题求解将涉及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阶矩阵的计算（其中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为样本的个数），计算量随样本量上涨厉害，因此 </a:t>
            </a:r>
            <a:r>
              <a:rPr lang="en" altLang="zh-CN" sz="1600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SVM </a:t>
            </a:r>
            <a:r>
              <a:rPr lang="zh-CN" altLang="en-US" sz="1600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不适用于超大数据集</a:t>
            </a: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1600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原始 </a:t>
            </a:r>
            <a:r>
              <a:rPr lang="en" altLang="zh-CN" sz="1600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SVM </a:t>
            </a:r>
            <a:r>
              <a:rPr lang="zh-CN" altLang="en-US" sz="1600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仅适用于二分类问题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。（当然， 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SVM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的推广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SVR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也适用于回归问题；我们也可以通过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one-vs-one</a:t>
            </a:r>
            <a:r>
              <a:rPr lang="zh-CN" altLang="e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one-vs-rest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等思路组合 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SVM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来解决多分类问题）</a:t>
            </a: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对非线性问题没有通用解决方案，有时候</a:t>
            </a:r>
            <a:r>
              <a:rPr lang="zh-CN" altLang="en-US" sz="1600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很难找到一个合适的核函数</a:t>
            </a: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对于核函数的</a:t>
            </a:r>
            <a:r>
              <a:rPr lang="zh-CN" altLang="en-US" sz="1600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高维映射解释力不强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，尤其是径向基函数</a:t>
            </a:r>
          </a:p>
          <a:p>
            <a:pPr marL="800100" lvl="1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en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SVM </a:t>
            </a:r>
            <a:r>
              <a:rPr lang="zh-CN" altLang="en-US" sz="1600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对缺失数据敏感</a:t>
            </a:r>
          </a:p>
        </p:txBody>
      </p:sp>
    </p:spTree>
    <p:extLst>
      <p:ext uri="{BB962C8B-B14F-4D97-AF65-F5344CB8AC3E}">
        <p14:creationId xmlns:p14="http://schemas.microsoft.com/office/powerpoint/2010/main" val="589548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大纲（</a:t>
            </a:r>
            <a:r>
              <a:rPr lang="zh-CN" altLang="en-US" dirty="0">
                <a:solidFill>
                  <a:srgbClr val="FF0000"/>
                </a:solidFill>
              </a:rPr>
              <a:t>以下为原书</a:t>
            </a:r>
            <a:r>
              <a:rPr lang="en-US" altLang="zh-CN" dirty="0">
                <a:solidFill>
                  <a:srgbClr val="FF0000"/>
                </a:solidFill>
              </a:rPr>
              <a:t>PPT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间隔与支持向量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对偶问题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核函数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软间隔与正则化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支持向量回归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核方法</a:t>
            </a:r>
          </a:p>
        </p:txBody>
      </p:sp>
    </p:spTree>
    <p:extLst>
      <p:ext uri="{BB962C8B-B14F-4D97-AF65-F5344CB8AC3E}">
        <p14:creationId xmlns:p14="http://schemas.microsoft.com/office/powerpoint/2010/main" val="1089441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0" y="918350"/>
            <a:ext cx="9016678" cy="2371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支持向量机可以借助核技巧完成复杂场景下的非线性分类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当输入空间为欧式空间或离散集合、特征空间为希尔贝特空间时，核函数（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kernel function</a:t>
            </a:r>
            <a:r>
              <a:rPr lang="zh-CN" altLang="e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表示将输入从输入空间映射到特征空间得到的特征向量之间的内积。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通过使用核函数可以学习非线性支持向量机，等价于隐式地在高维的特征空间中学习线性支持向量机。这样的方法称为核技巧。</a:t>
            </a:r>
          </a:p>
        </p:txBody>
      </p:sp>
      <p:pic>
        <p:nvPicPr>
          <p:cNvPr id="29698" name="Picture 2" descr="支持向量机模型; 核函数与核技巧;">
            <a:extLst>
              <a:ext uri="{FF2B5EF4-FFF2-40B4-BE49-F238E27FC236}">
                <a16:creationId xmlns:a16="http://schemas.microsoft.com/office/drawing/2014/main" id="{178C5DAF-A01F-2CC6-8E58-D6B30DA19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6700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2169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32244" y="1114824"/>
            <a:ext cx="8616950" cy="45113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线性模型：在样本空间中寻找一个超平面</a:t>
            </a:r>
            <a:r>
              <a:rPr lang="en-US" altLang="zh-CN" dirty="0"/>
              <a:t>, </a:t>
            </a:r>
            <a:r>
              <a:rPr lang="zh-CN" altLang="en-US" dirty="0"/>
              <a:t>将不同类别的样本分开</a:t>
            </a:r>
            <a:r>
              <a:rPr lang="en-US" altLang="zh-CN" dirty="0"/>
              <a:t>.</a:t>
            </a:r>
            <a:endParaRPr lang="zh-CN" altLang="en-US" dirty="0"/>
          </a:p>
        </p:txBody>
      </p:sp>
      <p:cxnSp>
        <p:nvCxnSpPr>
          <p:cNvPr id="76" name="直接箭头连接符 75"/>
          <p:cNvCxnSpPr/>
          <p:nvPr/>
        </p:nvCxnSpPr>
        <p:spPr>
          <a:xfrm flipH="1" flipV="1">
            <a:off x="2921247" y="1916808"/>
            <a:ext cx="0" cy="3037427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2911529" y="4954308"/>
            <a:ext cx="3585255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695869" y="4856041"/>
            <a:ext cx="325369" cy="370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"/>
              </a:rPr>
              <a:t>0</a:t>
            </a:r>
            <a:endParaRPr lang="zh-CN" altLang="en-US" sz="1400" dirty="0">
              <a:latin typeface="Times 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4229034" y="2634377"/>
            <a:ext cx="128045" cy="130175"/>
            <a:chOff x="5476803" y="2392530"/>
            <a:chExt cx="108000" cy="108000"/>
          </a:xfrm>
        </p:grpSpPr>
        <p:cxnSp>
          <p:nvCxnSpPr>
            <p:cNvPr id="133" name="直接连接符 13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组合 79"/>
          <p:cNvGrpSpPr/>
          <p:nvPr/>
        </p:nvGrpSpPr>
        <p:grpSpPr>
          <a:xfrm>
            <a:off x="4078700" y="3417659"/>
            <a:ext cx="128045" cy="130175"/>
            <a:chOff x="5476803" y="2392530"/>
            <a:chExt cx="108000" cy="108000"/>
          </a:xfrm>
        </p:grpSpPr>
        <p:cxnSp>
          <p:nvCxnSpPr>
            <p:cNvPr id="131" name="直接连接符 13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组合 80"/>
          <p:cNvGrpSpPr/>
          <p:nvPr/>
        </p:nvGrpSpPr>
        <p:grpSpPr>
          <a:xfrm>
            <a:off x="3871725" y="3227333"/>
            <a:ext cx="128045" cy="130175"/>
            <a:chOff x="5476803" y="2392530"/>
            <a:chExt cx="108000" cy="108000"/>
          </a:xfrm>
        </p:grpSpPr>
        <p:cxnSp>
          <p:nvCxnSpPr>
            <p:cNvPr id="129" name="直接连接符 12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3443810" y="3500276"/>
            <a:ext cx="128045" cy="130175"/>
            <a:chOff x="5476803" y="2392530"/>
            <a:chExt cx="108000" cy="108000"/>
          </a:xfrm>
        </p:grpSpPr>
        <p:cxnSp>
          <p:nvCxnSpPr>
            <p:cNvPr id="127" name="直接连接符 12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组合 82"/>
          <p:cNvGrpSpPr/>
          <p:nvPr/>
        </p:nvGrpSpPr>
        <p:grpSpPr>
          <a:xfrm>
            <a:off x="3656059" y="3713009"/>
            <a:ext cx="128045" cy="130175"/>
            <a:chOff x="5476803" y="2392530"/>
            <a:chExt cx="108000" cy="108000"/>
          </a:xfrm>
        </p:grpSpPr>
        <p:cxnSp>
          <p:nvCxnSpPr>
            <p:cNvPr id="125" name="直接连接符 12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组合 83"/>
          <p:cNvGrpSpPr/>
          <p:nvPr/>
        </p:nvGrpSpPr>
        <p:grpSpPr>
          <a:xfrm>
            <a:off x="4070846" y="3705925"/>
            <a:ext cx="128045" cy="130175"/>
            <a:chOff x="5476803" y="2392530"/>
            <a:chExt cx="108000" cy="108000"/>
          </a:xfrm>
        </p:grpSpPr>
        <p:cxnSp>
          <p:nvCxnSpPr>
            <p:cNvPr id="123" name="直接连接符 12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>
            <a:off x="3554013" y="2684784"/>
            <a:ext cx="128045" cy="130175"/>
            <a:chOff x="5476803" y="2392530"/>
            <a:chExt cx="108000" cy="108000"/>
          </a:xfrm>
        </p:grpSpPr>
        <p:cxnSp>
          <p:nvCxnSpPr>
            <p:cNvPr id="121" name="直接连接符 12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直接连接符 85"/>
          <p:cNvCxnSpPr/>
          <p:nvPr/>
        </p:nvCxnSpPr>
        <p:spPr>
          <a:xfrm>
            <a:off x="5480113" y="4017206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4872810" y="387890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4725497" y="4547869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326846" y="4424037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5282993" y="4374401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5337178" y="421719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652186" y="4285353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5544135" y="3778096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4936833" y="421719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7" name="组合 96"/>
          <p:cNvGrpSpPr/>
          <p:nvPr/>
        </p:nvGrpSpPr>
        <p:grpSpPr>
          <a:xfrm>
            <a:off x="4744766" y="2492476"/>
            <a:ext cx="128045" cy="130175"/>
            <a:chOff x="5476803" y="2392530"/>
            <a:chExt cx="108000" cy="108000"/>
          </a:xfrm>
        </p:grpSpPr>
        <p:cxnSp>
          <p:nvCxnSpPr>
            <p:cNvPr id="119" name="直接连接符 11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组合 97"/>
          <p:cNvGrpSpPr/>
          <p:nvPr/>
        </p:nvGrpSpPr>
        <p:grpSpPr>
          <a:xfrm>
            <a:off x="4476697" y="2749872"/>
            <a:ext cx="128045" cy="130175"/>
            <a:chOff x="5476803" y="2392530"/>
            <a:chExt cx="108000" cy="108000"/>
          </a:xfrm>
        </p:grpSpPr>
        <p:cxnSp>
          <p:nvCxnSpPr>
            <p:cNvPr id="117" name="直接连接符 11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组合 98"/>
          <p:cNvGrpSpPr/>
          <p:nvPr/>
        </p:nvGrpSpPr>
        <p:grpSpPr>
          <a:xfrm>
            <a:off x="3343077" y="3887030"/>
            <a:ext cx="128045" cy="130175"/>
            <a:chOff x="5476803" y="2392530"/>
            <a:chExt cx="108000" cy="108000"/>
          </a:xfrm>
        </p:grpSpPr>
        <p:cxnSp>
          <p:nvCxnSpPr>
            <p:cNvPr id="115" name="直接连接符 11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组合 99"/>
          <p:cNvGrpSpPr/>
          <p:nvPr/>
        </p:nvGrpSpPr>
        <p:grpSpPr>
          <a:xfrm>
            <a:off x="3893531" y="2906559"/>
            <a:ext cx="128045" cy="130175"/>
            <a:chOff x="5476803" y="2392530"/>
            <a:chExt cx="108000" cy="108000"/>
          </a:xfrm>
        </p:grpSpPr>
        <p:cxnSp>
          <p:nvCxnSpPr>
            <p:cNvPr id="113" name="直接连接符 11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1" name="组合 100"/>
          <p:cNvGrpSpPr/>
          <p:nvPr/>
        </p:nvGrpSpPr>
        <p:grpSpPr>
          <a:xfrm>
            <a:off x="3465616" y="3179502"/>
            <a:ext cx="128045" cy="130175"/>
            <a:chOff x="5476803" y="2392530"/>
            <a:chExt cx="108000" cy="108000"/>
          </a:xfrm>
        </p:grpSpPr>
        <p:cxnSp>
          <p:nvCxnSpPr>
            <p:cNvPr id="111" name="直接连接符 11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2" name="直接连接符 101"/>
          <p:cNvCxnSpPr/>
          <p:nvPr/>
        </p:nvCxnSpPr>
        <p:spPr>
          <a:xfrm>
            <a:off x="5077901" y="4527947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5205946" y="3952118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5337178" y="3565363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5761789" y="3289825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6" name="对象 105"/>
          <p:cNvGraphicFramePr>
            <a:graphicFrameLocks noChangeAspect="1"/>
          </p:cNvGraphicFramePr>
          <p:nvPr/>
        </p:nvGraphicFramePr>
        <p:xfrm>
          <a:off x="5953517" y="5029948"/>
          <a:ext cx="263851" cy="260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37160" imgH="131040" progId="Equation.Ribbit">
                  <p:embed/>
                </p:oleObj>
              </mc:Choice>
              <mc:Fallback>
                <p:oleObj name="Formula" r:id="rId2" imgW="137160" imgH="131040" progId="Equation.Ribbit">
                  <p:embed/>
                  <p:pic>
                    <p:nvPicPr>
                      <p:cNvPr id="106" name="对象 10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53517" y="5029948"/>
                        <a:ext cx="263851" cy="260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对象 106"/>
          <p:cNvGraphicFramePr>
            <a:graphicFrameLocks noChangeAspect="1"/>
          </p:cNvGraphicFramePr>
          <p:nvPr/>
        </p:nvGraphicFramePr>
        <p:xfrm>
          <a:off x="2524511" y="2158332"/>
          <a:ext cx="273161" cy="260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41120" imgH="131040" progId="Equation.Ribbit">
                  <p:embed/>
                </p:oleObj>
              </mc:Choice>
              <mc:Fallback>
                <p:oleObj name="Formula" r:id="rId4" imgW="141120" imgH="131040" progId="Equation.Ribbit">
                  <p:embed/>
                  <p:pic>
                    <p:nvPicPr>
                      <p:cNvPr id="107" name="对象 10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4511" y="2158332"/>
                        <a:ext cx="273161" cy="260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直接连接符 63"/>
          <p:cNvCxnSpPr/>
          <p:nvPr/>
        </p:nvCxnSpPr>
        <p:spPr>
          <a:xfrm flipV="1">
            <a:off x="3635877" y="2411210"/>
            <a:ext cx="2317640" cy="23090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96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32244" y="1114824"/>
            <a:ext cx="8616950" cy="45113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-Q:</a:t>
            </a:r>
            <a:r>
              <a:rPr lang="zh-CN" altLang="en-US" dirty="0"/>
              <a:t>将训练样本分开的超平面可能有很多</a:t>
            </a:r>
            <a:r>
              <a:rPr lang="en-US" altLang="zh-CN" dirty="0"/>
              <a:t>, </a:t>
            </a:r>
            <a:r>
              <a:rPr lang="zh-CN" altLang="en-US" dirty="0"/>
              <a:t>哪一个好呢</a:t>
            </a:r>
            <a:r>
              <a:rPr lang="en-US" altLang="zh-CN" dirty="0"/>
              <a:t>? </a:t>
            </a:r>
          </a:p>
        </p:txBody>
      </p:sp>
      <p:cxnSp>
        <p:nvCxnSpPr>
          <p:cNvPr id="76" name="直接箭头连接符 75"/>
          <p:cNvCxnSpPr/>
          <p:nvPr/>
        </p:nvCxnSpPr>
        <p:spPr>
          <a:xfrm flipH="1" flipV="1">
            <a:off x="2921247" y="1916808"/>
            <a:ext cx="0" cy="3037427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2911529" y="4954308"/>
            <a:ext cx="3585255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695869" y="4856041"/>
            <a:ext cx="325369" cy="370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"/>
              </a:rPr>
              <a:t>0</a:t>
            </a:r>
            <a:endParaRPr lang="zh-CN" altLang="en-US" sz="1400" dirty="0">
              <a:latin typeface="Times 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4229034" y="2634377"/>
            <a:ext cx="128045" cy="130175"/>
            <a:chOff x="5476803" y="2392530"/>
            <a:chExt cx="108000" cy="108000"/>
          </a:xfrm>
        </p:grpSpPr>
        <p:cxnSp>
          <p:nvCxnSpPr>
            <p:cNvPr id="133" name="直接连接符 13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组合 79"/>
          <p:cNvGrpSpPr/>
          <p:nvPr/>
        </p:nvGrpSpPr>
        <p:grpSpPr>
          <a:xfrm>
            <a:off x="4078700" y="3417659"/>
            <a:ext cx="128045" cy="130175"/>
            <a:chOff x="5476803" y="2392530"/>
            <a:chExt cx="108000" cy="108000"/>
          </a:xfrm>
        </p:grpSpPr>
        <p:cxnSp>
          <p:nvCxnSpPr>
            <p:cNvPr id="131" name="直接连接符 13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组合 80"/>
          <p:cNvGrpSpPr/>
          <p:nvPr/>
        </p:nvGrpSpPr>
        <p:grpSpPr>
          <a:xfrm>
            <a:off x="3871725" y="3227333"/>
            <a:ext cx="128045" cy="130175"/>
            <a:chOff x="5476803" y="2392530"/>
            <a:chExt cx="108000" cy="108000"/>
          </a:xfrm>
        </p:grpSpPr>
        <p:cxnSp>
          <p:nvCxnSpPr>
            <p:cNvPr id="129" name="直接连接符 12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3443810" y="3500276"/>
            <a:ext cx="128045" cy="130175"/>
            <a:chOff x="5476803" y="2392530"/>
            <a:chExt cx="108000" cy="108000"/>
          </a:xfrm>
        </p:grpSpPr>
        <p:cxnSp>
          <p:nvCxnSpPr>
            <p:cNvPr id="127" name="直接连接符 12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组合 82"/>
          <p:cNvGrpSpPr/>
          <p:nvPr/>
        </p:nvGrpSpPr>
        <p:grpSpPr>
          <a:xfrm>
            <a:off x="3656059" y="3713009"/>
            <a:ext cx="128045" cy="130175"/>
            <a:chOff x="5476803" y="2392530"/>
            <a:chExt cx="108000" cy="108000"/>
          </a:xfrm>
        </p:grpSpPr>
        <p:cxnSp>
          <p:nvCxnSpPr>
            <p:cNvPr id="125" name="直接连接符 12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组合 83"/>
          <p:cNvGrpSpPr/>
          <p:nvPr/>
        </p:nvGrpSpPr>
        <p:grpSpPr>
          <a:xfrm>
            <a:off x="4070846" y="3705925"/>
            <a:ext cx="128045" cy="130175"/>
            <a:chOff x="5476803" y="2392530"/>
            <a:chExt cx="108000" cy="108000"/>
          </a:xfrm>
        </p:grpSpPr>
        <p:cxnSp>
          <p:nvCxnSpPr>
            <p:cNvPr id="123" name="直接连接符 12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>
            <a:off x="3554013" y="2684784"/>
            <a:ext cx="128045" cy="130175"/>
            <a:chOff x="5476803" y="2392530"/>
            <a:chExt cx="108000" cy="108000"/>
          </a:xfrm>
        </p:grpSpPr>
        <p:cxnSp>
          <p:nvCxnSpPr>
            <p:cNvPr id="121" name="直接连接符 12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直接连接符 85"/>
          <p:cNvCxnSpPr/>
          <p:nvPr/>
        </p:nvCxnSpPr>
        <p:spPr>
          <a:xfrm>
            <a:off x="5480113" y="4017206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4872810" y="387890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4725497" y="4547869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326846" y="4424037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5282993" y="4374401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5337178" y="421719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652186" y="4285353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5544135" y="3778096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4936833" y="421719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3146627" y="2995155"/>
            <a:ext cx="3115757" cy="12718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V="1">
            <a:off x="3635877" y="2411210"/>
            <a:ext cx="2317640" cy="2309037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7" name="组合 96"/>
          <p:cNvGrpSpPr/>
          <p:nvPr/>
        </p:nvGrpSpPr>
        <p:grpSpPr>
          <a:xfrm>
            <a:off x="4744766" y="2492476"/>
            <a:ext cx="128045" cy="130175"/>
            <a:chOff x="5476803" y="2392530"/>
            <a:chExt cx="108000" cy="108000"/>
          </a:xfrm>
        </p:grpSpPr>
        <p:cxnSp>
          <p:nvCxnSpPr>
            <p:cNvPr id="119" name="直接连接符 11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组合 97"/>
          <p:cNvGrpSpPr/>
          <p:nvPr/>
        </p:nvGrpSpPr>
        <p:grpSpPr>
          <a:xfrm>
            <a:off x="4476697" y="2749872"/>
            <a:ext cx="128045" cy="130175"/>
            <a:chOff x="5476803" y="2392530"/>
            <a:chExt cx="108000" cy="108000"/>
          </a:xfrm>
        </p:grpSpPr>
        <p:cxnSp>
          <p:nvCxnSpPr>
            <p:cNvPr id="117" name="直接连接符 11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组合 98"/>
          <p:cNvGrpSpPr/>
          <p:nvPr/>
        </p:nvGrpSpPr>
        <p:grpSpPr>
          <a:xfrm>
            <a:off x="3343077" y="3887030"/>
            <a:ext cx="128045" cy="130175"/>
            <a:chOff x="5476803" y="2392530"/>
            <a:chExt cx="108000" cy="108000"/>
          </a:xfrm>
        </p:grpSpPr>
        <p:cxnSp>
          <p:nvCxnSpPr>
            <p:cNvPr id="115" name="直接连接符 11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组合 99"/>
          <p:cNvGrpSpPr/>
          <p:nvPr/>
        </p:nvGrpSpPr>
        <p:grpSpPr>
          <a:xfrm>
            <a:off x="3893531" y="2906559"/>
            <a:ext cx="128045" cy="130175"/>
            <a:chOff x="5476803" y="2392530"/>
            <a:chExt cx="108000" cy="108000"/>
          </a:xfrm>
        </p:grpSpPr>
        <p:cxnSp>
          <p:nvCxnSpPr>
            <p:cNvPr id="113" name="直接连接符 11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1" name="组合 100"/>
          <p:cNvGrpSpPr/>
          <p:nvPr/>
        </p:nvGrpSpPr>
        <p:grpSpPr>
          <a:xfrm>
            <a:off x="3465616" y="3179502"/>
            <a:ext cx="128045" cy="130175"/>
            <a:chOff x="5476803" y="2392530"/>
            <a:chExt cx="108000" cy="108000"/>
          </a:xfrm>
        </p:grpSpPr>
        <p:cxnSp>
          <p:nvCxnSpPr>
            <p:cNvPr id="111" name="直接连接符 11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2" name="直接连接符 101"/>
          <p:cNvCxnSpPr/>
          <p:nvPr/>
        </p:nvCxnSpPr>
        <p:spPr>
          <a:xfrm>
            <a:off x="5077901" y="4527947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5205946" y="3952118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5337178" y="3565363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5761789" y="3289825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6" name="对象 105"/>
          <p:cNvGraphicFramePr>
            <a:graphicFrameLocks noChangeAspect="1"/>
          </p:cNvGraphicFramePr>
          <p:nvPr/>
        </p:nvGraphicFramePr>
        <p:xfrm>
          <a:off x="5953517" y="5029948"/>
          <a:ext cx="263851" cy="260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37160" imgH="131040" progId="Equation.Ribbit">
                  <p:embed/>
                </p:oleObj>
              </mc:Choice>
              <mc:Fallback>
                <p:oleObj name="Formula" r:id="rId2" imgW="137160" imgH="131040" progId="Equation.Ribbit">
                  <p:embed/>
                  <p:pic>
                    <p:nvPicPr>
                      <p:cNvPr id="106" name="对象 10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53517" y="5029948"/>
                        <a:ext cx="263851" cy="260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对象 106"/>
          <p:cNvGraphicFramePr>
            <a:graphicFrameLocks noChangeAspect="1"/>
          </p:cNvGraphicFramePr>
          <p:nvPr/>
        </p:nvGraphicFramePr>
        <p:xfrm>
          <a:off x="2524511" y="2158332"/>
          <a:ext cx="273161" cy="260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41120" imgH="131040" progId="Equation.Ribbit">
                  <p:embed/>
                </p:oleObj>
              </mc:Choice>
              <mc:Fallback>
                <p:oleObj name="Formula" r:id="rId4" imgW="141120" imgH="131040" progId="Equation.Ribbit">
                  <p:embed/>
                  <p:pic>
                    <p:nvPicPr>
                      <p:cNvPr id="107" name="对象 10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4511" y="2158332"/>
                        <a:ext cx="273161" cy="260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8" name="直接连接符 107"/>
          <p:cNvCxnSpPr/>
          <p:nvPr/>
        </p:nvCxnSpPr>
        <p:spPr>
          <a:xfrm flipH="1">
            <a:off x="4021576" y="2158332"/>
            <a:ext cx="1120348" cy="260367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3784199" y="2524844"/>
            <a:ext cx="2304807" cy="229976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3377611" y="2298904"/>
            <a:ext cx="2408275" cy="229064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52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32244" y="1114824"/>
            <a:ext cx="8616950" cy="45113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-Q:</a:t>
            </a:r>
            <a:r>
              <a:rPr lang="zh-CN" altLang="en-US" dirty="0"/>
              <a:t>将训练样本分开的超平面可能有很多</a:t>
            </a:r>
            <a:r>
              <a:rPr lang="en-US" altLang="zh-CN" dirty="0"/>
              <a:t>, </a:t>
            </a:r>
            <a:r>
              <a:rPr lang="zh-CN" altLang="en-US" dirty="0"/>
              <a:t>哪一个好呢</a:t>
            </a:r>
            <a:r>
              <a:rPr lang="en-US" altLang="zh-CN" dirty="0"/>
              <a:t>? </a:t>
            </a:r>
          </a:p>
        </p:txBody>
      </p:sp>
      <p:sp>
        <p:nvSpPr>
          <p:cNvPr id="69" name="内容占位符 3"/>
          <p:cNvSpPr txBox="1">
            <a:spLocks/>
          </p:cNvSpPr>
          <p:nvPr/>
        </p:nvSpPr>
        <p:spPr>
          <a:xfrm>
            <a:off x="202172" y="5511979"/>
            <a:ext cx="8941827" cy="5167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-A:</a:t>
            </a:r>
            <a:r>
              <a:rPr lang="zh-CN" altLang="en-US" dirty="0"/>
              <a:t>应选择</a:t>
            </a:r>
            <a:r>
              <a:rPr lang="en-US" altLang="zh-CN" dirty="0"/>
              <a:t>”</a:t>
            </a:r>
            <a:r>
              <a:rPr lang="zh-CN" altLang="en-US" dirty="0">
                <a:solidFill>
                  <a:schemeClr val="tx2"/>
                </a:solidFill>
              </a:rPr>
              <a:t>正中间</a:t>
            </a:r>
            <a:r>
              <a:rPr lang="en-US" altLang="zh-CN" dirty="0"/>
              <a:t>”</a:t>
            </a:r>
            <a:r>
              <a:rPr lang="zh-CN" altLang="en-US" dirty="0"/>
              <a:t>的超平面</a:t>
            </a:r>
            <a:r>
              <a:rPr lang="en-US" altLang="zh-CN" dirty="0"/>
              <a:t>, </a:t>
            </a:r>
            <a:r>
              <a:rPr lang="zh-CN" altLang="en-US" dirty="0"/>
              <a:t>容忍性最好</a:t>
            </a:r>
            <a:r>
              <a:rPr lang="en-US" altLang="zh-CN" dirty="0"/>
              <a:t>, </a:t>
            </a:r>
            <a:r>
              <a:rPr lang="zh-CN" altLang="en-US" dirty="0"/>
              <a:t>鲁棒性最高</a:t>
            </a:r>
            <a:r>
              <a:rPr lang="en-US" altLang="zh-CN" dirty="0"/>
              <a:t>, </a:t>
            </a:r>
            <a:r>
              <a:rPr lang="zh-CN" altLang="en-US" dirty="0"/>
              <a:t>泛化能力最强</a:t>
            </a:r>
            <a:r>
              <a:rPr lang="en-US" altLang="zh-CN" dirty="0"/>
              <a:t>.</a:t>
            </a:r>
            <a:endParaRPr lang="zh-CN" altLang="en-US" dirty="0"/>
          </a:p>
        </p:txBody>
      </p:sp>
      <p:cxnSp>
        <p:nvCxnSpPr>
          <p:cNvPr id="76" name="直接箭头连接符 75"/>
          <p:cNvCxnSpPr/>
          <p:nvPr/>
        </p:nvCxnSpPr>
        <p:spPr>
          <a:xfrm flipH="1" flipV="1">
            <a:off x="2921247" y="1916808"/>
            <a:ext cx="0" cy="3037427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2911529" y="4954308"/>
            <a:ext cx="3585255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2695869" y="4856041"/>
            <a:ext cx="325369" cy="370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"/>
              </a:rPr>
              <a:t>0</a:t>
            </a:r>
            <a:endParaRPr lang="zh-CN" altLang="en-US" sz="1400" dirty="0">
              <a:latin typeface="Times 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4229034" y="2634377"/>
            <a:ext cx="128045" cy="130175"/>
            <a:chOff x="5476803" y="2392530"/>
            <a:chExt cx="108000" cy="108000"/>
          </a:xfrm>
        </p:grpSpPr>
        <p:cxnSp>
          <p:nvCxnSpPr>
            <p:cNvPr id="133" name="直接连接符 13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组合 79"/>
          <p:cNvGrpSpPr/>
          <p:nvPr/>
        </p:nvGrpSpPr>
        <p:grpSpPr>
          <a:xfrm>
            <a:off x="4078700" y="3417659"/>
            <a:ext cx="128045" cy="130175"/>
            <a:chOff x="5476803" y="2392530"/>
            <a:chExt cx="108000" cy="108000"/>
          </a:xfrm>
        </p:grpSpPr>
        <p:cxnSp>
          <p:nvCxnSpPr>
            <p:cNvPr id="131" name="直接连接符 13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组合 80"/>
          <p:cNvGrpSpPr/>
          <p:nvPr/>
        </p:nvGrpSpPr>
        <p:grpSpPr>
          <a:xfrm>
            <a:off x="3871725" y="3227333"/>
            <a:ext cx="128045" cy="130175"/>
            <a:chOff x="5476803" y="2392530"/>
            <a:chExt cx="108000" cy="108000"/>
          </a:xfrm>
        </p:grpSpPr>
        <p:cxnSp>
          <p:nvCxnSpPr>
            <p:cNvPr id="129" name="直接连接符 12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组合 81"/>
          <p:cNvGrpSpPr/>
          <p:nvPr/>
        </p:nvGrpSpPr>
        <p:grpSpPr>
          <a:xfrm>
            <a:off x="3443810" y="3500276"/>
            <a:ext cx="128045" cy="130175"/>
            <a:chOff x="5476803" y="2392530"/>
            <a:chExt cx="108000" cy="108000"/>
          </a:xfrm>
        </p:grpSpPr>
        <p:cxnSp>
          <p:nvCxnSpPr>
            <p:cNvPr id="127" name="直接连接符 12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组合 82"/>
          <p:cNvGrpSpPr/>
          <p:nvPr/>
        </p:nvGrpSpPr>
        <p:grpSpPr>
          <a:xfrm>
            <a:off x="3656059" y="3713009"/>
            <a:ext cx="128045" cy="130175"/>
            <a:chOff x="5476803" y="2392530"/>
            <a:chExt cx="108000" cy="108000"/>
          </a:xfrm>
        </p:grpSpPr>
        <p:cxnSp>
          <p:nvCxnSpPr>
            <p:cNvPr id="125" name="直接连接符 12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组合 83"/>
          <p:cNvGrpSpPr/>
          <p:nvPr/>
        </p:nvGrpSpPr>
        <p:grpSpPr>
          <a:xfrm>
            <a:off x="4070846" y="3705925"/>
            <a:ext cx="128045" cy="130175"/>
            <a:chOff x="5476803" y="2392530"/>
            <a:chExt cx="108000" cy="108000"/>
          </a:xfrm>
        </p:grpSpPr>
        <p:cxnSp>
          <p:nvCxnSpPr>
            <p:cNvPr id="123" name="直接连接符 12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>
            <a:off x="3554013" y="2684784"/>
            <a:ext cx="128045" cy="130175"/>
            <a:chOff x="5476803" y="2392530"/>
            <a:chExt cx="108000" cy="108000"/>
          </a:xfrm>
        </p:grpSpPr>
        <p:cxnSp>
          <p:nvCxnSpPr>
            <p:cNvPr id="121" name="直接连接符 12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直接连接符 85"/>
          <p:cNvCxnSpPr/>
          <p:nvPr/>
        </p:nvCxnSpPr>
        <p:spPr>
          <a:xfrm>
            <a:off x="5480113" y="4017206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4872810" y="387890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4725497" y="4547869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326846" y="4424037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5282993" y="4374401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5337178" y="421719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652186" y="4285353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5544135" y="3778096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>
            <a:off x="4936833" y="4217192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H="1">
            <a:off x="3146627" y="2995155"/>
            <a:ext cx="3115757" cy="1271813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V="1">
            <a:off x="3635877" y="2411210"/>
            <a:ext cx="2317640" cy="23090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/>
          <p:cNvGrpSpPr/>
          <p:nvPr/>
        </p:nvGrpSpPr>
        <p:grpSpPr>
          <a:xfrm>
            <a:off x="4744766" y="2492476"/>
            <a:ext cx="128045" cy="130175"/>
            <a:chOff x="5476803" y="2392530"/>
            <a:chExt cx="108000" cy="108000"/>
          </a:xfrm>
        </p:grpSpPr>
        <p:cxnSp>
          <p:nvCxnSpPr>
            <p:cNvPr id="119" name="直接连接符 11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组合 97"/>
          <p:cNvGrpSpPr/>
          <p:nvPr/>
        </p:nvGrpSpPr>
        <p:grpSpPr>
          <a:xfrm>
            <a:off x="4476697" y="2749872"/>
            <a:ext cx="128045" cy="130175"/>
            <a:chOff x="5476803" y="2392530"/>
            <a:chExt cx="108000" cy="108000"/>
          </a:xfrm>
        </p:grpSpPr>
        <p:cxnSp>
          <p:nvCxnSpPr>
            <p:cNvPr id="117" name="直接连接符 11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组合 98"/>
          <p:cNvGrpSpPr/>
          <p:nvPr/>
        </p:nvGrpSpPr>
        <p:grpSpPr>
          <a:xfrm>
            <a:off x="3343077" y="3887030"/>
            <a:ext cx="128045" cy="130175"/>
            <a:chOff x="5476803" y="2392530"/>
            <a:chExt cx="108000" cy="108000"/>
          </a:xfrm>
        </p:grpSpPr>
        <p:cxnSp>
          <p:nvCxnSpPr>
            <p:cNvPr id="115" name="直接连接符 11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组合 99"/>
          <p:cNvGrpSpPr/>
          <p:nvPr/>
        </p:nvGrpSpPr>
        <p:grpSpPr>
          <a:xfrm>
            <a:off x="3893531" y="2906559"/>
            <a:ext cx="128045" cy="130175"/>
            <a:chOff x="5476803" y="2392530"/>
            <a:chExt cx="108000" cy="108000"/>
          </a:xfrm>
        </p:grpSpPr>
        <p:cxnSp>
          <p:nvCxnSpPr>
            <p:cNvPr id="113" name="直接连接符 11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1" name="组合 100"/>
          <p:cNvGrpSpPr/>
          <p:nvPr/>
        </p:nvGrpSpPr>
        <p:grpSpPr>
          <a:xfrm>
            <a:off x="3465616" y="3179502"/>
            <a:ext cx="128045" cy="130175"/>
            <a:chOff x="5476803" y="2392530"/>
            <a:chExt cx="108000" cy="108000"/>
          </a:xfrm>
        </p:grpSpPr>
        <p:cxnSp>
          <p:nvCxnSpPr>
            <p:cNvPr id="111" name="直接连接符 11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2" name="直接连接符 101"/>
          <p:cNvCxnSpPr/>
          <p:nvPr/>
        </p:nvCxnSpPr>
        <p:spPr>
          <a:xfrm>
            <a:off x="5077901" y="4527947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5205946" y="3952118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5337178" y="3565363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5761789" y="3289825"/>
            <a:ext cx="1280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6" name="对象 105"/>
          <p:cNvGraphicFramePr>
            <a:graphicFrameLocks noChangeAspect="1"/>
          </p:cNvGraphicFramePr>
          <p:nvPr/>
        </p:nvGraphicFramePr>
        <p:xfrm>
          <a:off x="5953517" y="5029948"/>
          <a:ext cx="263851" cy="260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37160" imgH="131040" progId="Equation.Ribbit">
                  <p:embed/>
                </p:oleObj>
              </mc:Choice>
              <mc:Fallback>
                <p:oleObj name="Formula" r:id="rId2" imgW="137160" imgH="131040" progId="Equation.Ribbit">
                  <p:embed/>
                  <p:pic>
                    <p:nvPicPr>
                      <p:cNvPr id="106" name="对象 10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53517" y="5029948"/>
                        <a:ext cx="263851" cy="260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对象 106"/>
          <p:cNvGraphicFramePr>
            <a:graphicFrameLocks noChangeAspect="1"/>
          </p:cNvGraphicFramePr>
          <p:nvPr/>
        </p:nvGraphicFramePr>
        <p:xfrm>
          <a:off x="2524511" y="2158332"/>
          <a:ext cx="273161" cy="260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41120" imgH="131040" progId="Equation.Ribbit">
                  <p:embed/>
                </p:oleObj>
              </mc:Choice>
              <mc:Fallback>
                <p:oleObj name="Formula" r:id="rId4" imgW="141120" imgH="131040" progId="Equation.Ribbit">
                  <p:embed/>
                  <p:pic>
                    <p:nvPicPr>
                      <p:cNvPr id="107" name="对象 10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4511" y="2158332"/>
                        <a:ext cx="273161" cy="260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8" name="直接连接符 107"/>
          <p:cNvCxnSpPr/>
          <p:nvPr/>
        </p:nvCxnSpPr>
        <p:spPr>
          <a:xfrm flipH="1">
            <a:off x="4021576" y="2158332"/>
            <a:ext cx="1120348" cy="260367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3784199" y="2524844"/>
            <a:ext cx="2304807" cy="229976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H="1">
            <a:off x="3377611" y="2298904"/>
            <a:ext cx="2408275" cy="229064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18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间隔与支持向量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02173" y="1339029"/>
            <a:ext cx="8616950" cy="45113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超平面方程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69" name="内容占位符 3"/>
          <p:cNvSpPr txBox="1">
            <a:spLocks/>
          </p:cNvSpPr>
          <p:nvPr/>
        </p:nvSpPr>
        <p:spPr>
          <a:xfrm>
            <a:off x="7066078" y="2349045"/>
            <a:ext cx="778769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间隔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716" y="1366845"/>
            <a:ext cx="1615580" cy="335309"/>
          </a:xfrm>
          <a:prstGeom prst="rect">
            <a:avLst/>
          </a:prstGeom>
        </p:spPr>
      </p:pic>
      <p:cxnSp>
        <p:nvCxnSpPr>
          <p:cNvPr id="153" name="直接箭头连接符 152"/>
          <p:cNvCxnSpPr/>
          <p:nvPr/>
        </p:nvCxnSpPr>
        <p:spPr>
          <a:xfrm flipH="1" flipV="1">
            <a:off x="2678982" y="2206222"/>
            <a:ext cx="0" cy="3121607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/>
          <p:nvPr/>
        </p:nvCxnSpPr>
        <p:spPr>
          <a:xfrm>
            <a:off x="2668639" y="5327903"/>
            <a:ext cx="3815968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文本框 154"/>
          <p:cNvSpPr txBox="1"/>
          <p:nvPr/>
        </p:nvSpPr>
        <p:spPr>
          <a:xfrm>
            <a:off x="2439101" y="5226913"/>
            <a:ext cx="346307" cy="3812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"/>
              </a:rPr>
              <a:t>0</a:t>
            </a:r>
            <a:endParaRPr lang="zh-CN" altLang="en-US" sz="1400" dirty="0">
              <a:latin typeface="Times "/>
            </a:endParaRPr>
          </a:p>
        </p:txBody>
      </p:sp>
      <p:grpSp>
        <p:nvGrpSpPr>
          <p:cNvPr id="156" name="组合 155"/>
          <p:cNvGrpSpPr/>
          <p:nvPr/>
        </p:nvGrpSpPr>
        <p:grpSpPr>
          <a:xfrm>
            <a:off x="4070926" y="2943678"/>
            <a:ext cx="136285" cy="133783"/>
            <a:chOff x="5476803" y="2392530"/>
            <a:chExt cx="108000" cy="108000"/>
          </a:xfrm>
        </p:grpSpPr>
        <p:cxnSp>
          <p:nvCxnSpPr>
            <p:cNvPr id="222" name="直接连接符 22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7" name="组合 156"/>
          <p:cNvGrpSpPr/>
          <p:nvPr/>
        </p:nvGrpSpPr>
        <p:grpSpPr>
          <a:xfrm>
            <a:off x="3910918" y="3748667"/>
            <a:ext cx="136285" cy="133783"/>
            <a:chOff x="5476803" y="2392530"/>
            <a:chExt cx="108000" cy="108000"/>
          </a:xfrm>
        </p:grpSpPr>
        <p:cxnSp>
          <p:nvCxnSpPr>
            <p:cNvPr id="220" name="直接连接符 21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/>
          <p:nvPr/>
        </p:nvGrpSpPr>
        <p:grpSpPr>
          <a:xfrm>
            <a:off x="3690624" y="3553066"/>
            <a:ext cx="136285" cy="133783"/>
            <a:chOff x="5476803" y="2392530"/>
            <a:chExt cx="108000" cy="108000"/>
          </a:xfrm>
        </p:grpSpPr>
        <p:cxnSp>
          <p:nvCxnSpPr>
            <p:cNvPr id="218" name="直接连接符 21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9" name="组合 158"/>
          <p:cNvGrpSpPr/>
          <p:nvPr/>
        </p:nvGrpSpPr>
        <p:grpSpPr>
          <a:xfrm>
            <a:off x="3235172" y="3833574"/>
            <a:ext cx="136285" cy="133783"/>
            <a:chOff x="5476803" y="2392530"/>
            <a:chExt cx="108000" cy="108000"/>
          </a:xfrm>
        </p:grpSpPr>
        <p:cxnSp>
          <p:nvCxnSpPr>
            <p:cNvPr id="216" name="直接连接符 21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0" name="组合 159"/>
          <p:cNvGrpSpPr/>
          <p:nvPr/>
        </p:nvGrpSpPr>
        <p:grpSpPr>
          <a:xfrm>
            <a:off x="3461079" y="4052203"/>
            <a:ext cx="136285" cy="133783"/>
            <a:chOff x="5476803" y="2392530"/>
            <a:chExt cx="108000" cy="108000"/>
          </a:xfrm>
        </p:grpSpPr>
        <p:cxnSp>
          <p:nvCxnSpPr>
            <p:cNvPr id="214" name="直接连接符 21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组合 160"/>
          <p:cNvGrpSpPr/>
          <p:nvPr/>
        </p:nvGrpSpPr>
        <p:grpSpPr>
          <a:xfrm>
            <a:off x="3902558" y="4044922"/>
            <a:ext cx="136285" cy="133783"/>
            <a:chOff x="5476803" y="2392530"/>
            <a:chExt cx="108000" cy="108000"/>
          </a:xfrm>
        </p:grpSpPr>
        <p:cxnSp>
          <p:nvCxnSpPr>
            <p:cNvPr id="212" name="直接连接符 21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2" name="组合 161"/>
          <p:cNvGrpSpPr/>
          <p:nvPr/>
        </p:nvGrpSpPr>
        <p:grpSpPr>
          <a:xfrm>
            <a:off x="3352467" y="2995482"/>
            <a:ext cx="136285" cy="133783"/>
            <a:chOff x="5476803" y="2392530"/>
            <a:chExt cx="108000" cy="108000"/>
          </a:xfrm>
        </p:grpSpPr>
        <p:cxnSp>
          <p:nvCxnSpPr>
            <p:cNvPr id="210" name="直接连接符 20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3" name="直接连接符 162"/>
          <p:cNvCxnSpPr/>
          <p:nvPr/>
        </p:nvCxnSpPr>
        <p:spPr>
          <a:xfrm>
            <a:off x="5402512" y="4364830"/>
            <a:ext cx="13628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>
            <a:off x="4756130" y="4222693"/>
            <a:ext cx="13628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接连接符 164"/>
          <p:cNvCxnSpPr/>
          <p:nvPr/>
        </p:nvCxnSpPr>
        <p:spPr>
          <a:xfrm>
            <a:off x="4599337" y="4910200"/>
            <a:ext cx="13628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>
            <a:off x="4175032" y="4782936"/>
            <a:ext cx="13628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>
            <a:off x="5192707" y="4731925"/>
            <a:ext cx="13628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直接连接符 167"/>
          <p:cNvCxnSpPr/>
          <p:nvPr/>
        </p:nvCxnSpPr>
        <p:spPr>
          <a:xfrm>
            <a:off x="5250379" y="4570358"/>
            <a:ext cx="13628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>
            <a:off x="4521308" y="4640409"/>
            <a:ext cx="13628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直接连接符 169"/>
          <p:cNvCxnSpPr/>
          <p:nvPr/>
        </p:nvCxnSpPr>
        <p:spPr>
          <a:xfrm>
            <a:off x="5470654" y="4119094"/>
            <a:ext cx="13628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直接连接符 170"/>
          <p:cNvCxnSpPr/>
          <p:nvPr/>
        </p:nvCxnSpPr>
        <p:spPr>
          <a:xfrm>
            <a:off x="4824272" y="4570358"/>
            <a:ext cx="13628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直接连接符 171"/>
          <p:cNvCxnSpPr/>
          <p:nvPr/>
        </p:nvCxnSpPr>
        <p:spPr>
          <a:xfrm flipV="1">
            <a:off x="3439599" y="2714325"/>
            <a:ext cx="2466781" cy="23730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组合 172"/>
          <p:cNvGrpSpPr/>
          <p:nvPr/>
        </p:nvGrpSpPr>
        <p:grpSpPr>
          <a:xfrm>
            <a:off x="4619845" y="2797844"/>
            <a:ext cx="136285" cy="133783"/>
            <a:chOff x="5476803" y="2392530"/>
            <a:chExt cx="108000" cy="108000"/>
          </a:xfrm>
        </p:grpSpPr>
        <p:cxnSp>
          <p:nvCxnSpPr>
            <p:cNvPr id="208" name="直接连接符 20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4" name="组合 173"/>
          <p:cNvGrpSpPr/>
          <p:nvPr/>
        </p:nvGrpSpPr>
        <p:grpSpPr>
          <a:xfrm>
            <a:off x="4334526" y="3062373"/>
            <a:ext cx="136285" cy="133783"/>
            <a:chOff x="5476803" y="2392530"/>
            <a:chExt cx="108000" cy="108000"/>
          </a:xfrm>
        </p:grpSpPr>
        <p:cxnSp>
          <p:nvCxnSpPr>
            <p:cNvPr id="206" name="直接连接符 20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5" name="组合 174"/>
          <p:cNvGrpSpPr/>
          <p:nvPr/>
        </p:nvGrpSpPr>
        <p:grpSpPr>
          <a:xfrm>
            <a:off x="3127957" y="4231047"/>
            <a:ext cx="136285" cy="133783"/>
            <a:chOff x="5476803" y="2392530"/>
            <a:chExt cx="108000" cy="108000"/>
          </a:xfrm>
        </p:grpSpPr>
        <p:cxnSp>
          <p:nvCxnSpPr>
            <p:cNvPr id="204" name="直接连接符 20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6" name="组合 175"/>
          <p:cNvGrpSpPr/>
          <p:nvPr/>
        </p:nvGrpSpPr>
        <p:grpSpPr>
          <a:xfrm>
            <a:off x="3713833" y="3223402"/>
            <a:ext cx="136285" cy="133783"/>
            <a:chOff x="5476803" y="2392530"/>
            <a:chExt cx="108000" cy="108000"/>
          </a:xfrm>
        </p:grpSpPr>
        <p:cxnSp>
          <p:nvCxnSpPr>
            <p:cNvPr id="202" name="直接连接符 20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7" name="组合 176"/>
          <p:cNvGrpSpPr/>
          <p:nvPr/>
        </p:nvGrpSpPr>
        <p:grpSpPr>
          <a:xfrm>
            <a:off x="3258381" y="3503910"/>
            <a:ext cx="136285" cy="133783"/>
            <a:chOff x="5476803" y="2392530"/>
            <a:chExt cx="108000" cy="108000"/>
          </a:xfrm>
        </p:grpSpPr>
        <p:cxnSp>
          <p:nvCxnSpPr>
            <p:cNvPr id="200" name="直接连接符 19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8" name="直接连接符 177"/>
          <p:cNvCxnSpPr/>
          <p:nvPr/>
        </p:nvCxnSpPr>
        <p:spPr>
          <a:xfrm>
            <a:off x="4974418" y="4889726"/>
            <a:ext cx="13628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>
            <a:off x="5110703" y="4297939"/>
            <a:ext cx="13628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>
            <a:off x="5250379" y="3900465"/>
            <a:ext cx="13628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>
            <a:off x="5702314" y="3617291"/>
            <a:ext cx="13628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82" name="对象 181"/>
          <p:cNvGraphicFramePr>
            <a:graphicFrameLocks noChangeAspect="1"/>
          </p:cNvGraphicFramePr>
          <p:nvPr/>
        </p:nvGraphicFramePr>
        <p:xfrm>
          <a:off x="5906380" y="5405640"/>
          <a:ext cx="280830" cy="267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137160" imgH="131040" progId="Equation.Ribbit">
                  <p:embed/>
                </p:oleObj>
              </mc:Choice>
              <mc:Fallback>
                <p:oleObj name="Formula" r:id="rId3" imgW="137160" imgH="1310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6380" y="5405640"/>
                        <a:ext cx="280830" cy="2675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" name="对象 182"/>
          <p:cNvGraphicFramePr>
            <a:graphicFrameLocks noChangeAspect="1"/>
          </p:cNvGraphicFramePr>
          <p:nvPr/>
        </p:nvGraphicFramePr>
        <p:xfrm>
          <a:off x="2256716" y="2454439"/>
          <a:ext cx="290739" cy="267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141120" imgH="131040" progId="Equation.Ribbit">
                  <p:embed/>
                </p:oleObj>
              </mc:Choice>
              <mc:Fallback>
                <p:oleObj name="Formula" r:id="rId5" imgW="141120" imgH="1310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56716" y="2454439"/>
                        <a:ext cx="290739" cy="2675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4" name="直接连接符 183"/>
          <p:cNvCxnSpPr/>
          <p:nvPr/>
        </p:nvCxnSpPr>
        <p:spPr>
          <a:xfrm flipV="1">
            <a:off x="3728068" y="2903108"/>
            <a:ext cx="2466781" cy="237303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/>
          <p:cNvCxnSpPr/>
          <p:nvPr/>
        </p:nvCxnSpPr>
        <p:spPr>
          <a:xfrm flipV="1">
            <a:off x="3239273" y="2450816"/>
            <a:ext cx="2466781" cy="237303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椭圆 185"/>
          <p:cNvSpPr/>
          <p:nvPr/>
        </p:nvSpPr>
        <p:spPr>
          <a:xfrm>
            <a:off x="3850897" y="3997776"/>
            <a:ext cx="227141" cy="2229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椭圆 186"/>
          <p:cNvSpPr/>
          <p:nvPr/>
        </p:nvSpPr>
        <p:spPr>
          <a:xfrm>
            <a:off x="4123340" y="4674248"/>
            <a:ext cx="227141" cy="2229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椭圆 187"/>
          <p:cNvSpPr/>
          <p:nvPr/>
        </p:nvSpPr>
        <p:spPr>
          <a:xfrm>
            <a:off x="4716304" y="4107900"/>
            <a:ext cx="227141" cy="2229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右大括号 173"/>
          <p:cNvSpPr/>
          <p:nvPr/>
        </p:nvSpPr>
        <p:spPr>
          <a:xfrm rot="19020000">
            <a:off x="5865858" y="2347436"/>
            <a:ext cx="181713" cy="668916"/>
          </a:xfrm>
          <a:custGeom>
            <a:avLst/>
            <a:gdLst>
              <a:gd name="connsiteX0" fmla="*/ 0 w 155448"/>
              <a:gd name="connsiteY0" fmla="*/ 0 h 914400"/>
              <a:gd name="connsiteX1" fmla="*/ 77724 w 155448"/>
              <a:gd name="connsiteY1" fmla="*/ 12953 h 914400"/>
              <a:gd name="connsiteX2" fmla="*/ 77724 w 155448"/>
              <a:gd name="connsiteY2" fmla="*/ 444247 h 914400"/>
              <a:gd name="connsiteX3" fmla="*/ 155448 w 155448"/>
              <a:gd name="connsiteY3" fmla="*/ 457200 h 914400"/>
              <a:gd name="connsiteX4" fmla="*/ 77724 w 155448"/>
              <a:gd name="connsiteY4" fmla="*/ 470153 h 914400"/>
              <a:gd name="connsiteX5" fmla="*/ 77724 w 155448"/>
              <a:gd name="connsiteY5" fmla="*/ 901447 h 914400"/>
              <a:gd name="connsiteX6" fmla="*/ 0 w 155448"/>
              <a:gd name="connsiteY6" fmla="*/ 914400 h 914400"/>
              <a:gd name="connsiteX7" fmla="*/ 0 w 155448"/>
              <a:gd name="connsiteY7" fmla="*/ 0 h 914400"/>
              <a:gd name="connsiteX0" fmla="*/ 0 w 155448"/>
              <a:gd name="connsiteY0" fmla="*/ 0 h 914400"/>
              <a:gd name="connsiteX1" fmla="*/ 77724 w 155448"/>
              <a:gd name="connsiteY1" fmla="*/ 12953 h 914400"/>
              <a:gd name="connsiteX2" fmla="*/ 77724 w 155448"/>
              <a:gd name="connsiteY2" fmla="*/ 444247 h 914400"/>
              <a:gd name="connsiteX3" fmla="*/ 155448 w 155448"/>
              <a:gd name="connsiteY3" fmla="*/ 457200 h 914400"/>
              <a:gd name="connsiteX4" fmla="*/ 77724 w 155448"/>
              <a:gd name="connsiteY4" fmla="*/ 470153 h 914400"/>
              <a:gd name="connsiteX5" fmla="*/ 77724 w 155448"/>
              <a:gd name="connsiteY5" fmla="*/ 901447 h 914400"/>
              <a:gd name="connsiteX6" fmla="*/ 0 w 155448"/>
              <a:gd name="connsiteY6" fmla="*/ 914400 h 914400"/>
              <a:gd name="connsiteX0" fmla="*/ 0 w 155449"/>
              <a:gd name="connsiteY0" fmla="*/ 0 h 914400"/>
              <a:gd name="connsiteX1" fmla="*/ 77724 w 155449"/>
              <a:gd name="connsiteY1" fmla="*/ 12953 h 914400"/>
              <a:gd name="connsiteX2" fmla="*/ 77724 w 155449"/>
              <a:gd name="connsiteY2" fmla="*/ 444247 h 914400"/>
              <a:gd name="connsiteX3" fmla="*/ 155448 w 155449"/>
              <a:gd name="connsiteY3" fmla="*/ 457200 h 914400"/>
              <a:gd name="connsiteX4" fmla="*/ 77724 w 155449"/>
              <a:gd name="connsiteY4" fmla="*/ 470153 h 914400"/>
              <a:gd name="connsiteX5" fmla="*/ 77724 w 155449"/>
              <a:gd name="connsiteY5" fmla="*/ 901447 h 914400"/>
              <a:gd name="connsiteX6" fmla="*/ 0 w 155449"/>
              <a:gd name="connsiteY6" fmla="*/ 914400 h 914400"/>
              <a:gd name="connsiteX7" fmla="*/ 0 w 155449"/>
              <a:gd name="connsiteY7" fmla="*/ 0 h 914400"/>
              <a:gd name="connsiteX0" fmla="*/ 0 w 155449"/>
              <a:gd name="connsiteY0" fmla="*/ 0 h 914400"/>
              <a:gd name="connsiteX1" fmla="*/ 77724 w 155449"/>
              <a:gd name="connsiteY1" fmla="*/ 12953 h 914400"/>
              <a:gd name="connsiteX2" fmla="*/ 77724 w 155449"/>
              <a:gd name="connsiteY2" fmla="*/ 444247 h 914400"/>
              <a:gd name="connsiteX3" fmla="*/ 155448 w 155449"/>
              <a:gd name="connsiteY3" fmla="*/ 457200 h 914400"/>
              <a:gd name="connsiteX4" fmla="*/ 75681 w 155449"/>
              <a:gd name="connsiteY4" fmla="*/ 482121 h 914400"/>
              <a:gd name="connsiteX5" fmla="*/ 77724 w 155449"/>
              <a:gd name="connsiteY5" fmla="*/ 901447 h 914400"/>
              <a:gd name="connsiteX6" fmla="*/ 0 w 155449"/>
              <a:gd name="connsiteY6" fmla="*/ 914400 h 914400"/>
              <a:gd name="connsiteX0" fmla="*/ 0 w 155451"/>
              <a:gd name="connsiteY0" fmla="*/ 0 h 914400"/>
              <a:gd name="connsiteX1" fmla="*/ 77724 w 155451"/>
              <a:gd name="connsiteY1" fmla="*/ 12953 h 914400"/>
              <a:gd name="connsiteX2" fmla="*/ 77724 w 155451"/>
              <a:gd name="connsiteY2" fmla="*/ 444247 h 914400"/>
              <a:gd name="connsiteX3" fmla="*/ 155448 w 155451"/>
              <a:gd name="connsiteY3" fmla="*/ 457200 h 914400"/>
              <a:gd name="connsiteX4" fmla="*/ 77724 w 155451"/>
              <a:gd name="connsiteY4" fmla="*/ 470153 h 914400"/>
              <a:gd name="connsiteX5" fmla="*/ 77724 w 155451"/>
              <a:gd name="connsiteY5" fmla="*/ 901447 h 914400"/>
              <a:gd name="connsiteX6" fmla="*/ 0 w 155451"/>
              <a:gd name="connsiteY6" fmla="*/ 914400 h 914400"/>
              <a:gd name="connsiteX7" fmla="*/ 0 w 155451"/>
              <a:gd name="connsiteY7" fmla="*/ 0 h 914400"/>
              <a:gd name="connsiteX0" fmla="*/ 0 w 155451"/>
              <a:gd name="connsiteY0" fmla="*/ 0 h 914400"/>
              <a:gd name="connsiteX1" fmla="*/ 77724 w 155451"/>
              <a:gd name="connsiteY1" fmla="*/ 12953 h 914400"/>
              <a:gd name="connsiteX2" fmla="*/ 79251 w 155451"/>
              <a:gd name="connsiteY2" fmla="*/ 426979 h 914400"/>
              <a:gd name="connsiteX3" fmla="*/ 155448 w 155451"/>
              <a:gd name="connsiteY3" fmla="*/ 457200 h 914400"/>
              <a:gd name="connsiteX4" fmla="*/ 75681 w 155451"/>
              <a:gd name="connsiteY4" fmla="*/ 482121 h 914400"/>
              <a:gd name="connsiteX5" fmla="*/ 77724 w 155451"/>
              <a:gd name="connsiteY5" fmla="*/ 901447 h 914400"/>
              <a:gd name="connsiteX6" fmla="*/ 0 w 155451"/>
              <a:gd name="connsiteY6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51" h="914400" stroke="0" extrusionOk="0">
                <a:moveTo>
                  <a:pt x="0" y="0"/>
                </a:moveTo>
                <a:cubicBezTo>
                  <a:pt x="42926" y="0"/>
                  <a:pt x="77724" y="5799"/>
                  <a:pt x="77724" y="12953"/>
                </a:cubicBezTo>
                <a:lnTo>
                  <a:pt x="77724" y="444247"/>
                </a:lnTo>
                <a:cubicBezTo>
                  <a:pt x="77724" y="451401"/>
                  <a:pt x="112522" y="457200"/>
                  <a:pt x="155448" y="457200"/>
                </a:cubicBezTo>
                <a:cubicBezTo>
                  <a:pt x="112522" y="457200"/>
                  <a:pt x="77724" y="462999"/>
                  <a:pt x="77724" y="470153"/>
                </a:cubicBezTo>
                <a:lnTo>
                  <a:pt x="77724" y="901447"/>
                </a:lnTo>
                <a:cubicBezTo>
                  <a:pt x="77724" y="908601"/>
                  <a:pt x="42926" y="914400"/>
                  <a:pt x="0" y="914400"/>
                </a:cubicBezTo>
                <a:lnTo>
                  <a:pt x="0" y="0"/>
                </a:lnTo>
                <a:close/>
              </a:path>
              <a:path w="155451" h="914400" fill="none">
                <a:moveTo>
                  <a:pt x="0" y="0"/>
                </a:moveTo>
                <a:cubicBezTo>
                  <a:pt x="42926" y="0"/>
                  <a:pt x="77724" y="5799"/>
                  <a:pt x="77724" y="12953"/>
                </a:cubicBezTo>
                <a:lnTo>
                  <a:pt x="79251" y="426979"/>
                </a:lnTo>
                <a:cubicBezTo>
                  <a:pt x="79251" y="434133"/>
                  <a:pt x="156043" y="448010"/>
                  <a:pt x="155448" y="457200"/>
                </a:cubicBezTo>
                <a:cubicBezTo>
                  <a:pt x="154853" y="466390"/>
                  <a:pt x="75681" y="474967"/>
                  <a:pt x="75681" y="482121"/>
                </a:cubicBezTo>
                <a:cubicBezTo>
                  <a:pt x="75681" y="625886"/>
                  <a:pt x="77724" y="757682"/>
                  <a:pt x="77724" y="901447"/>
                </a:cubicBezTo>
                <a:cubicBezTo>
                  <a:pt x="77724" y="908601"/>
                  <a:pt x="42926" y="914400"/>
                  <a:pt x="0" y="914400"/>
                </a:cubicBezTo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任意多边形 193"/>
          <p:cNvSpPr/>
          <p:nvPr/>
        </p:nvSpPr>
        <p:spPr>
          <a:xfrm>
            <a:off x="4930392" y="2492567"/>
            <a:ext cx="234382" cy="460158"/>
          </a:xfrm>
          <a:custGeom>
            <a:avLst/>
            <a:gdLst>
              <a:gd name="connsiteX0" fmla="*/ 0 w 185738"/>
              <a:gd name="connsiteY0" fmla="*/ 0 h 371475"/>
              <a:gd name="connsiteX1" fmla="*/ 33338 w 185738"/>
              <a:gd name="connsiteY1" fmla="*/ 204787 h 371475"/>
              <a:gd name="connsiteX2" fmla="*/ 185738 w 185738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738" h="371475">
                <a:moveTo>
                  <a:pt x="0" y="0"/>
                </a:moveTo>
                <a:cubicBezTo>
                  <a:pt x="1191" y="71437"/>
                  <a:pt x="2382" y="142875"/>
                  <a:pt x="33338" y="204787"/>
                </a:cubicBezTo>
                <a:cubicBezTo>
                  <a:pt x="64294" y="266699"/>
                  <a:pt x="125016" y="319087"/>
                  <a:pt x="185738" y="37147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任意多边形 194"/>
          <p:cNvSpPr/>
          <p:nvPr/>
        </p:nvSpPr>
        <p:spPr>
          <a:xfrm>
            <a:off x="5435528" y="3688981"/>
            <a:ext cx="472769" cy="307528"/>
          </a:xfrm>
          <a:custGeom>
            <a:avLst/>
            <a:gdLst>
              <a:gd name="connsiteX0" fmla="*/ 374650 w 374650"/>
              <a:gd name="connsiteY0" fmla="*/ 247650 h 248260"/>
              <a:gd name="connsiteX1" fmla="*/ 209550 w 374650"/>
              <a:gd name="connsiteY1" fmla="*/ 209550 h 248260"/>
              <a:gd name="connsiteX2" fmla="*/ 0 w 374650"/>
              <a:gd name="connsiteY2" fmla="*/ 0 h 24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650" h="248260">
                <a:moveTo>
                  <a:pt x="374650" y="247650"/>
                </a:moveTo>
                <a:cubicBezTo>
                  <a:pt x="323321" y="249237"/>
                  <a:pt x="271992" y="250825"/>
                  <a:pt x="209550" y="209550"/>
                </a:cubicBezTo>
                <a:cubicBezTo>
                  <a:pt x="147108" y="168275"/>
                  <a:pt x="73554" y="84137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任意多边形 195"/>
          <p:cNvSpPr/>
          <p:nvPr/>
        </p:nvSpPr>
        <p:spPr>
          <a:xfrm>
            <a:off x="5548752" y="3092191"/>
            <a:ext cx="472769" cy="301364"/>
          </a:xfrm>
          <a:custGeom>
            <a:avLst/>
            <a:gdLst>
              <a:gd name="connsiteX0" fmla="*/ 368300 w 368300"/>
              <a:gd name="connsiteY0" fmla="*/ 228600 h 241300"/>
              <a:gd name="connsiteX1" fmla="*/ 209550 w 368300"/>
              <a:gd name="connsiteY1" fmla="*/ 215900 h 241300"/>
              <a:gd name="connsiteX2" fmla="*/ 0 w 368300"/>
              <a:gd name="connsiteY2" fmla="*/ 0 h 241300"/>
              <a:gd name="connsiteX0" fmla="*/ 349250 w 349250"/>
              <a:gd name="connsiteY0" fmla="*/ 247650 h 254239"/>
              <a:gd name="connsiteX1" fmla="*/ 209550 w 349250"/>
              <a:gd name="connsiteY1" fmla="*/ 215900 h 254239"/>
              <a:gd name="connsiteX2" fmla="*/ 0 w 349250"/>
              <a:gd name="connsiteY2" fmla="*/ 0 h 254239"/>
              <a:gd name="connsiteX0" fmla="*/ 374650 w 374650"/>
              <a:gd name="connsiteY0" fmla="*/ 254000 h 259411"/>
              <a:gd name="connsiteX1" fmla="*/ 209550 w 374650"/>
              <a:gd name="connsiteY1" fmla="*/ 215900 h 259411"/>
              <a:gd name="connsiteX2" fmla="*/ 0 w 374650"/>
              <a:gd name="connsiteY2" fmla="*/ 0 h 259411"/>
              <a:gd name="connsiteX0" fmla="*/ 374650 w 374650"/>
              <a:gd name="connsiteY0" fmla="*/ 254000 h 254671"/>
              <a:gd name="connsiteX1" fmla="*/ 209550 w 374650"/>
              <a:gd name="connsiteY1" fmla="*/ 215900 h 254671"/>
              <a:gd name="connsiteX2" fmla="*/ 0 w 374650"/>
              <a:gd name="connsiteY2" fmla="*/ 0 h 254671"/>
              <a:gd name="connsiteX0" fmla="*/ 374650 w 374650"/>
              <a:gd name="connsiteY0" fmla="*/ 254000 h 254033"/>
              <a:gd name="connsiteX1" fmla="*/ 175891 w 374650"/>
              <a:gd name="connsiteY1" fmla="*/ 165412 h 254033"/>
              <a:gd name="connsiteX2" fmla="*/ 0 w 374650"/>
              <a:gd name="connsiteY2" fmla="*/ 0 h 254033"/>
              <a:gd name="connsiteX0" fmla="*/ 374650 w 374650"/>
              <a:gd name="connsiteY0" fmla="*/ 242781 h 242822"/>
              <a:gd name="connsiteX1" fmla="*/ 175891 w 374650"/>
              <a:gd name="connsiteY1" fmla="*/ 165412 h 242822"/>
              <a:gd name="connsiteX2" fmla="*/ 0 w 374650"/>
              <a:gd name="connsiteY2" fmla="*/ 0 h 242822"/>
              <a:gd name="connsiteX0" fmla="*/ 374650 w 374650"/>
              <a:gd name="connsiteY0" fmla="*/ 242781 h 243284"/>
              <a:gd name="connsiteX1" fmla="*/ 198330 w 374650"/>
              <a:gd name="connsiteY1" fmla="*/ 204681 h 243284"/>
              <a:gd name="connsiteX2" fmla="*/ 0 w 374650"/>
              <a:gd name="connsiteY2" fmla="*/ 0 h 2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650" h="243284">
                <a:moveTo>
                  <a:pt x="374650" y="242781"/>
                </a:moveTo>
                <a:cubicBezTo>
                  <a:pt x="314746" y="244261"/>
                  <a:pt x="260772" y="245144"/>
                  <a:pt x="198330" y="204681"/>
                </a:cubicBezTo>
                <a:cubicBezTo>
                  <a:pt x="135888" y="164218"/>
                  <a:pt x="74083" y="88900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7" name="直接连接符 196"/>
          <p:cNvCxnSpPr/>
          <p:nvPr/>
        </p:nvCxnSpPr>
        <p:spPr>
          <a:xfrm flipH="1" flipV="1">
            <a:off x="4132051" y="3010569"/>
            <a:ext cx="714190" cy="738098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右大括号 173"/>
          <p:cNvSpPr/>
          <p:nvPr/>
        </p:nvSpPr>
        <p:spPr>
          <a:xfrm rot="18960000" flipH="1">
            <a:off x="4341226" y="2982443"/>
            <a:ext cx="136285" cy="936482"/>
          </a:xfrm>
          <a:custGeom>
            <a:avLst/>
            <a:gdLst>
              <a:gd name="connsiteX0" fmla="*/ 0 w 155448"/>
              <a:gd name="connsiteY0" fmla="*/ 0 h 914400"/>
              <a:gd name="connsiteX1" fmla="*/ 77724 w 155448"/>
              <a:gd name="connsiteY1" fmla="*/ 12953 h 914400"/>
              <a:gd name="connsiteX2" fmla="*/ 77724 w 155448"/>
              <a:gd name="connsiteY2" fmla="*/ 444247 h 914400"/>
              <a:gd name="connsiteX3" fmla="*/ 155448 w 155448"/>
              <a:gd name="connsiteY3" fmla="*/ 457200 h 914400"/>
              <a:gd name="connsiteX4" fmla="*/ 77724 w 155448"/>
              <a:gd name="connsiteY4" fmla="*/ 470153 h 914400"/>
              <a:gd name="connsiteX5" fmla="*/ 77724 w 155448"/>
              <a:gd name="connsiteY5" fmla="*/ 901447 h 914400"/>
              <a:gd name="connsiteX6" fmla="*/ 0 w 155448"/>
              <a:gd name="connsiteY6" fmla="*/ 914400 h 914400"/>
              <a:gd name="connsiteX7" fmla="*/ 0 w 155448"/>
              <a:gd name="connsiteY7" fmla="*/ 0 h 914400"/>
              <a:gd name="connsiteX0" fmla="*/ 0 w 155448"/>
              <a:gd name="connsiteY0" fmla="*/ 0 h 914400"/>
              <a:gd name="connsiteX1" fmla="*/ 77724 w 155448"/>
              <a:gd name="connsiteY1" fmla="*/ 12953 h 914400"/>
              <a:gd name="connsiteX2" fmla="*/ 77724 w 155448"/>
              <a:gd name="connsiteY2" fmla="*/ 444247 h 914400"/>
              <a:gd name="connsiteX3" fmla="*/ 155448 w 155448"/>
              <a:gd name="connsiteY3" fmla="*/ 457200 h 914400"/>
              <a:gd name="connsiteX4" fmla="*/ 77724 w 155448"/>
              <a:gd name="connsiteY4" fmla="*/ 470153 h 914400"/>
              <a:gd name="connsiteX5" fmla="*/ 77724 w 155448"/>
              <a:gd name="connsiteY5" fmla="*/ 901447 h 914400"/>
              <a:gd name="connsiteX6" fmla="*/ 0 w 155448"/>
              <a:gd name="connsiteY6" fmla="*/ 914400 h 914400"/>
              <a:gd name="connsiteX0" fmla="*/ 0 w 155449"/>
              <a:gd name="connsiteY0" fmla="*/ 0 h 914400"/>
              <a:gd name="connsiteX1" fmla="*/ 77724 w 155449"/>
              <a:gd name="connsiteY1" fmla="*/ 12953 h 914400"/>
              <a:gd name="connsiteX2" fmla="*/ 77724 w 155449"/>
              <a:gd name="connsiteY2" fmla="*/ 444247 h 914400"/>
              <a:gd name="connsiteX3" fmla="*/ 155448 w 155449"/>
              <a:gd name="connsiteY3" fmla="*/ 457200 h 914400"/>
              <a:gd name="connsiteX4" fmla="*/ 77724 w 155449"/>
              <a:gd name="connsiteY4" fmla="*/ 470153 h 914400"/>
              <a:gd name="connsiteX5" fmla="*/ 77724 w 155449"/>
              <a:gd name="connsiteY5" fmla="*/ 901447 h 914400"/>
              <a:gd name="connsiteX6" fmla="*/ 0 w 155449"/>
              <a:gd name="connsiteY6" fmla="*/ 914400 h 914400"/>
              <a:gd name="connsiteX7" fmla="*/ 0 w 155449"/>
              <a:gd name="connsiteY7" fmla="*/ 0 h 914400"/>
              <a:gd name="connsiteX0" fmla="*/ 0 w 155449"/>
              <a:gd name="connsiteY0" fmla="*/ 0 h 914400"/>
              <a:gd name="connsiteX1" fmla="*/ 77724 w 155449"/>
              <a:gd name="connsiteY1" fmla="*/ 12953 h 914400"/>
              <a:gd name="connsiteX2" fmla="*/ 77724 w 155449"/>
              <a:gd name="connsiteY2" fmla="*/ 444247 h 914400"/>
              <a:gd name="connsiteX3" fmla="*/ 155448 w 155449"/>
              <a:gd name="connsiteY3" fmla="*/ 457200 h 914400"/>
              <a:gd name="connsiteX4" fmla="*/ 75681 w 155449"/>
              <a:gd name="connsiteY4" fmla="*/ 482121 h 914400"/>
              <a:gd name="connsiteX5" fmla="*/ 77724 w 155449"/>
              <a:gd name="connsiteY5" fmla="*/ 901447 h 914400"/>
              <a:gd name="connsiteX6" fmla="*/ 0 w 155449"/>
              <a:gd name="connsiteY6" fmla="*/ 914400 h 914400"/>
              <a:gd name="connsiteX0" fmla="*/ 0 w 155451"/>
              <a:gd name="connsiteY0" fmla="*/ 0 h 914400"/>
              <a:gd name="connsiteX1" fmla="*/ 77724 w 155451"/>
              <a:gd name="connsiteY1" fmla="*/ 12953 h 914400"/>
              <a:gd name="connsiteX2" fmla="*/ 77724 w 155451"/>
              <a:gd name="connsiteY2" fmla="*/ 444247 h 914400"/>
              <a:gd name="connsiteX3" fmla="*/ 155448 w 155451"/>
              <a:gd name="connsiteY3" fmla="*/ 457200 h 914400"/>
              <a:gd name="connsiteX4" fmla="*/ 77724 w 155451"/>
              <a:gd name="connsiteY4" fmla="*/ 470153 h 914400"/>
              <a:gd name="connsiteX5" fmla="*/ 77724 w 155451"/>
              <a:gd name="connsiteY5" fmla="*/ 901447 h 914400"/>
              <a:gd name="connsiteX6" fmla="*/ 0 w 155451"/>
              <a:gd name="connsiteY6" fmla="*/ 914400 h 914400"/>
              <a:gd name="connsiteX7" fmla="*/ 0 w 155451"/>
              <a:gd name="connsiteY7" fmla="*/ 0 h 914400"/>
              <a:gd name="connsiteX0" fmla="*/ 0 w 155451"/>
              <a:gd name="connsiteY0" fmla="*/ 0 h 914400"/>
              <a:gd name="connsiteX1" fmla="*/ 77724 w 155451"/>
              <a:gd name="connsiteY1" fmla="*/ 12953 h 914400"/>
              <a:gd name="connsiteX2" fmla="*/ 79251 w 155451"/>
              <a:gd name="connsiteY2" fmla="*/ 426979 h 914400"/>
              <a:gd name="connsiteX3" fmla="*/ 155448 w 155451"/>
              <a:gd name="connsiteY3" fmla="*/ 457200 h 914400"/>
              <a:gd name="connsiteX4" fmla="*/ 75681 w 155451"/>
              <a:gd name="connsiteY4" fmla="*/ 482121 h 914400"/>
              <a:gd name="connsiteX5" fmla="*/ 77724 w 155451"/>
              <a:gd name="connsiteY5" fmla="*/ 901447 h 914400"/>
              <a:gd name="connsiteX6" fmla="*/ 0 w 155451"/>
              <a:gd name="connsiteY6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51" h="914400" stroke="0" extrusionOk="0">
                <a:moveTo>
                  <a:pt x="0" y="0"/>
                </a:moveTo>
                <a:cubicBezTo>
                  <a:pt x="42926" y="0"/>
                  <a:pt x="77724" y="5799"/>
                  <a:pt x="77724" y="12953"/>
                </a:cubicBezTo>
                <a:lnTo>
                  <a:pt x="77724" y="444247"/>
                </a:lnTo>
                <a:cubicBezTo>
                  <a:pt x="77724" y="451401"/>
                  <a:pt x="112522" y="457200"/>
                  <a:pt x="155448" y="457200"/>
                </a:cubicBezTo>
                <a:cubicBezTo>
                  <a:pt x="112522" y="457200"/>
                  <a:pt x="77724" y="462999"/>
                  <a:pt x="77724" y="470153"/>
                </a:cubicBezTo>
                <a:lnTo>
                  <a:pt x="77724" y="901447"/>
                </a:lnTo>
                <a:cubicBezTo>
                  <a:pt x="77724" y="908601"/>
                  <a:pt x="42926" y="914400"/>
                  <a:pt x="0" y="914400"/>
                </a:cubicBezTo>
                <a:lnTo>
                  <a:pt x="0" y="0"/>
                </a:lnTo>
                <a:close/>
              </a:path>
              <a:path w="155451" h="914400" fill="none">
                <a:moveTo>
                  <a:pt x="0" y="0"/>
                </a:moveTo>
                <a:cubicBezTo>
                  <a:pt x="42926" y="0"/>
                  <a:pt x="77724" y="5799"/>
                  <a:pt x="77724" y="12953"/>
                </a:cubicBezTo>
                <a:lnTo>
                  <a:pt x="79251" y="426979"/>
                </a:lnTo>
                <a:cubicBezTo>
                  <a:pt x="79251" y="434133"/>
                  <a:pt x="156043" y="448010"/>
                  <a:pt x="155448" y="457200"/>
                </a:cubicBezTo>
                <a:cubicBezTo>
                  <a:pt x="154853" y="466390"/>
                  <a:pt x="75681" y="474967"/>
                  <a:pt x="75681" y="482121"/>
                </a:cubicBezTo>
                <a:cubicBezTo>
                  <a:pt x="75681" y="625886"/>
                  <a:pt x="77724" y="757682"/>
                  <a:pt x="77724" y="901447"/>
                </a:cubicBezTo>
                <a:cubicBezTo>
                  <a:pt x="77724" y="908601"/>
                  <a:pt x="42926" y="914400"/>
                  <a:pt x="0" y="914400"/>
                </a:cubicBezTo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791" y="3223402"/>
            <a:ext cx="1341236" cy="3109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77" y="2189391"/>
            <a:ext cx="1335140" cy="3048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427" y="3826140"/>
            <a:ext cx="1518036" cy="3048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72" y="3481965"/>
            <a:ext cx="121931" cy="219475"/>
          </a:xfrm>
          <a:prstGeom prst="rect">
            <a:avLst/>
          </a:prstGeom>
        </p:spPr>
      </p:pic>
      <p:sp>
        <p:nvSpPr>
          <p:cNvPr id="224" name="内容占位符 3"/>
          <p:cNvSpPr txBox="1">
            <a:spLocks/>
          </p:cNvSpPr>
          <p:nvPr/>
        </p:nvSpPr>
        <p:spPr>
          <a:xfrm>
            <a:off x="2700604" y="4367765"/>
            <a:ext cx="1322573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支持向量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848" y="2217638"/>
            <a:ext cx="951058" cy="57917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4047203" y="1132457"/>
            <a:ext cx="4940300" cy="909077"/>
            <a:chOff x="4047203" y="1132457"/>
            <a:chExt cx="4940300" cy="909077"/>
          </a:xfrm>
        </p:grpSpPr>
        <p:sp>
          <p:nvSpPr>
            <p:cNvPr id="13" name="文本框 12"/>
            <p:cNvSpPr txBox="1"/>
            <p:nvPr/>
          </p:nvSpPr>
          <p:spPr>
            <a:xfrm>
              <a:off x="4137822" y="1395783"/>
              <a:ext cx="3897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点    到超平面                的距离：</a:t>
              </a: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4047203" y="1132457"/>
              <a:ext cx="4940300" cy="909077"/>
            </a:xfrm>
            <a:prstGeom prst="round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3408" y="1472040"/>
              <a:ext cx="182896" cy="237765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495" y="1233396"/>
              <a:ext cx="1054699" cy="707197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1407" y="1412024"/>
              <a:ext cx="1231499" cy="292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636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155" grpId="0"/>
      <p:bldP spid="186" grpId="0" animBg="1"/>
      <p:bldP spid="187" grpId="0" animBg="1"/>
      <p:bldP spid="188" grpId="0" animBg="1"/>
      <p:bldP spid="190" grpId="0" animBg="1"/>
      <p:bldP spid="194" grpId="0" animBg="1"/>
      <p:bldP spid="195" grpId="0" animBg="1"/>
      <p:bldP spid="196" grpId="0" animBg="1"/>
      <p:bldP spid="198" grpId="0" animBg="1"/>
      <p:bldP spid="22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支持向量机基本型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02173" y="1339027"/>
            <a:ext cx="8616950" cy="451134"/>
          </a:xfrm>
        </p:spPr>
        <p:txBody>
          <a:bodyPr>
            <a:normAutofit/>
          </a:bodyPr>
          <a:lstStyle/>
          <a:p>
            <a:r>
              <a:rPr lang="zh-CN" altLang="en-US" dirty="0"/>
              <a:t>最大间隔</a:t>
            </a:r>
            <a:r>
              <a:rPr lang="en-US" altLang="zh-CN" dirty="0"/>
              <a:t>:</a:t>
            </a:r>
            <a:r>
              <a:rPr lang="zh-CN" altLang="en-US" dirty="0"/>
              <a:t> 寻找参数</a:t>
            </a:r>
            <a:r>
              <a:rPr lang="en-US" altLang="zh-CN" dirty="0"/>
              <a:t>    </a:t>
            </a:r>
            <a:r>
              <a:rPr lang="zh-CN" altLang="en-US" dirty="0"/>
              <a:t>和  </a:t>
            </a:r>
            <a:r>
              <a:rPr lang="en-US" altLang="zh-CN" dirty="0"/>
              <a:t>, </a:t>
            </a:r>
            <a:r>
              <a:rPr lang="zh-CN" altLang="en-US" dirty="0"/>
              <a:t>使得</a:t>
            </a:r>
            <a:r>
              <a:rPr lang="en-US" altLang="zh-CN" dirty="0"/>
              <a:t>   </a:t>
            </a:r>
            <a:r>
              <a:rPr lang="zh-CN" altLang="en-US" dirty="0"/>
              <a:t>最大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583" y="1463870"/>
            <a:ext cx="310923" cy="2865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088" y="1388874"/>
            <a:ext cx="164606" cy="3718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810" y="1402126"/>
            <a:ext cx="216000" cy="288000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4264074" y="3477183"/>
            <a:ext cx="486610" cy="424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687734" y="2074462"/>
            <a:ext cx="5639290" cy="1225402"/>
            <a:chOff x="1687734" y="2074462"/>
            <a:chExt cx="5639290" cy="122540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7735" y="2074462"/>
              <a:ext cx="5639289" cy="1225402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1687734" y="2260860"/>
              <a:ext cx="1026589" cy="327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2" t="15430" r="80914" b="59435"/>
            <a:stretch/>
          </p:blipFill>
          <p:spPr>
            <a:xfrm>
              <a:off x="1897831" y="2359146"/>
              <a:ext cx="625643" cy="308008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1687735" y="4078572"/>
            <a:ext cx="5608805" cy="1225402"/>
            <a:chOff x="1687735" y="4078572"/>
            <a:chExt cx="5608805" cy="122540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217" y="4078572"/>
              <a:ext cx="5578323" cy="1225402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1687735" y="4273617"/>
              <a:ext cx="1026589" cy="327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2" t="18404" r="81252" b="58032"/>
            <a:stretch/>
          </p:blipFill>
          <p:spPr>
            <a:xfrm>
              <a:off x="1955583" y="4373155"/>
              <a:ext cx="587141" cy="288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591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间隔与支持向量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对偶问题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核函数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软间隔与正则化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支持向量回归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核方法</a:t>
            </a:r>
          </a:p>
        </p:txBody>
      </p:sp>
    </p:spTree>
    <p:extLst>
      <p:ext uri="{BB962C8B-B14F-4D97-AF65-F5344CB8AC3E}">
        <p14:creationId xmlns:p14="http://schemas.microsoft.com/office/powerpoint/2010/main" val="38226239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对偶问题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拉格朗日乘子法</a:t>
            </a:r>
            <a:endParaRPr lang="en-US" altLang="zh-CN" dirty="0"/>
          </a:p>
          <a:p>
            <a:pPr lvl="1"/>
            <a:r>
              <a:rPr lang="zh-CN" altLang="en-US" dirty="0"/>
              <a:t>第一步：引入拉格朗日乘子          得到拉格朗日函数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25800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第二步：令                对</a:t>
            </a:r>
            <a:r>
              <a:rPr lang="en-US" altLang="zh-CN" b="1" i="1" dirty="0"/>
              <a:t>     </a:t>
            </a:r>
            <a:r>
              <a:rPr lang="zh-CN" altLang="en-US" dirty="0"/>
              <a:t>和</a:t>
            </a:r>
            <a:r>
              <a:rPr lang="en-US" altLang="zh-CN" i="1" dirty="0"/>
              <a:t>   </a:t>
            </a:r>
            <a:r>
              <a:rPr lang="zh-CN" altLang="en-US" dirty="0"/>
              <a:t>的偏导为零可得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第三步：回代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195" y="1595365"/>
            <a:ext cx="786452" cy="2865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895" y="2878714"/>
            <a:ext cx="1310754" cy="3535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203" y="2973760"/>
            <a:ext cx="310923" cy="2865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680" y="2901661"/>
            <a:ext cx="156157" cy="352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90" y="2024236"/>
            <a:ext cx="5145470" cy="7193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38" y="3395385"/>
            <a:ext cx="3206774" cy="7193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750" y="4619207"/>
            <a:ext cx="4304149" cy="14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0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解的稀疏性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最终模型：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KKT</a:t>
            </a:r>
            <a:r>
              <a:rPr lang="zh-CN" altLang="en-US" dirty="0"/>
              <a:t>条件：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069" y="1202802"/>
            <a:ext cx="4577146" cy="36000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4676559" y="4146333"/>
            <a:ext cx="318053" cy="306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74248" y="5088438"/>
            <a:ext cx="6789154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/>
              <a:t>支持向量机解的</a:t>
            </a:r>
            <a:r>
              <a:rPr lang="zh-CN" altLang="en-US" sz="2400" dirty="0">
                <a:solidFill>
                  <a:schemeClr val="tx2"/>
                </a:solidFill>
              </a:rPr>
              <a:t>稀疏性</a:t>
            </a:r>
            <a:r>
              <a:rPr lang="en-US" altLang="zh-CN" sz="2400" dirty="0"/>
              <a:t>: </a:t>
            </a:r>
            <a:r>
              <a:rPr lang="zh-CN" altLang="en-US" sz="2400" dirty="0"/>
              <a:t>训练完成后</a:t>
            </a:r>
            <a:r>
              <a:rPr lang="en-US" altLang="zh-CN" sz="2400" dirty="0"/>
              <a:t>, </a:t>
            </a:r>
            <a:r>
              <a:rPr lang="zh-CN" altLang="en-US" sz="2400" dirty="0"/>
              <a:t>大部分的训练样本都不需保留</a:t>
            </a:r>
            <a:r>
              <a:rPr lang="en-US" altLang="zh-CN" sz="2400" dirty="0"/>
              <a:t>, </a:t>
            </a:r>
            <a:r>
              <a:rPr lang="zh-CN" altLang="en-US" sz="2400" dirty="0"/>
              <a:t>最终模型仅与支持向量有关</a:t>
            </a:r>
            <a:r>
              <a:rPr lang="en-US" altLang="zh-CN" sz="2400" dirty="0"/>
              <a:t>.</a:t>
            </a:r>
            <a:endParaRPr lang="zh-CN" altLang="en-US" sz="2200" dirty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238" y="2435836"/>
            <a:ext cx="2822693" cy="13290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857" y="4117217"/>
            <a:ext cx="1505843" cy="3596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71" y="4141602"/>
            <a:ext cx="847417" cy="31092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36473" y="1039091"/>
            <a:ext cx="1809803" cy="6788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87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求解方法 </a:t>
            </a:r>
            <a:r>
              <a:rPr lang="en-US" altLang="zh-CN" dirty="0"/>
              <a:t>- SMO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5419546"/>
          </a:xfrm>
        </p:spPr>
        <p:txBody>
          <a:bodyPr/>
          <a:lstStyle/>
          <a:p>
            <a:r>
              <a:rPr lang="zh-CN" altLang="en-US" dirty="0"/>
              <a:t>基本思路：不断执行如下两个步骤直至收敛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第一步：选取一对需更新的变量    和    </a:t>
            </a:r>
            <a:r>
              <a:rPr lang="en-US" altLang="zh-CN" dirty="0"/>
              <a:t>.</a:t>
            </a:r>
          </a:p>
          <a:p>
            <a:pPr lvl="1"/>
            <a:r>
              <a:rPr lang="zh-CN" altLang="en-US" dirty="0"/>
              <a:t>第二步：固定</a:t>
            </a:r>
            <a:r>
              <a:rPr lang="en-US" altLang="zh-CN" i="1" dirty="0"/>
              <a:t>    </a:t>
            </a:r>
            <a:r>
              <a:rPr lang="zh-CN" altLang="en-US" dirty="0"/>
              <a:t>和    以外的参数</a:t>
            </a:r>
            <a:r>
              <a:rPr lang="en-US" altLang="zh-CN" dirty="0"/>
              <a:t>, </a:t>
            </a:r>
            <a:r>
              <a:rPr lang="zh-CN" altLang="en-US" dirty="0"/>
              <a:t>求解对偶问题更新    和    </a:t>
            </a:r>
            <a:r>
              <a:rPr lang="en-US" altLang="zh-CN" dirty="0"/>
              <a:t>.</a:t>
            </a:r>
          </a:p>
          <a:p>
            <a:pPr lvl="0"/>
            <a:endParaRPr lang="en-US" altLang="zh-CN" dirty="0"/>
          </a:p>
          <a:p>
            <a:pPr lvl="0"/>
            <a:r>
              <a:rPr lang="zh-CN" altLang="en-US" dirty="0"/>
              <a:t>仅考虑    和    时</a:t>
            </a:r>
            <a:r>
              <a:rPr lang="en-US" altLang="zh-CN" dirty="0"/>
              <a:t>, </a:t>
            </a:r>
            <a:r>
              <a:rPr lang="zh-CN" altLang="en-US" dirty="0"/>
              <a:t>对偶问题的约束变为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r>
              <a:rPr lang="zh-CN" altLang="en-US" dirty="0"/>
              <a:t>偏移项  ：通过支持向量来确定</a:t>
            </a:r>
            <a:r>
              <a:rPr lang="en-US" altLang="zh-CN" dirty="0"/>
              <a:t>. </a:t>
            </a:r>
          </a:p>
          <a:p>
            <a:pPr lvl="1"/>
            <a:r>
              <a:rPr lang="zh-CN" altLang="en-US" dirty="0"/>
              <a:t>对任意支持向量        ，有                 </a:t>
            </a:r>
            <a:r>
              <a:rPr lang="en-US" altLang="zh-CN" dirty="0"/>
              <a:t>  . </a:t>
            </a:r>
          </a:p>
          <a:p>
            <a:pPr lvl="0"/>
            <a:endParaRPr lang="en-US" altLang="zh-CN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072739"/>
              </p:ext>
            </p:extLst>
          </p:nvPr>
        </p:nvGraphicFramePr>
        <p:xfrm>
          <a:off x="4634397" y="1621105"/>
          <a:ext cx="285378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34640" imgH="119520" progId="Equation.Ribbit">
                  <p:embed/>
                </p:oleObj>
              </mc:Choice>
              <mc:Fallback>
                <p:oleObj name="Formula" r:id="rId2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34397" y="1621105"/>
                        <a:ext cx="285378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996664"/>
              </p:ext>
            </p:extLst>
          </p:nvPr>
        </p:nvGraphicFramePr>
        <p:xfrm>
          <a:off x="5236767" y="1616725"/>
          <a:ext cx="300738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43640" imgH="133560" progId="Equation.Ribbit">
                  <p:embed/>
                </p:oleObj>
              </mc:Choice>
              <mc:Fallback>
                <p:oleObj name="Formula" r:id="rId4" imgW="143640" imgH="13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6767" y="1616725"/>
                        <a:ext cx="300738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365611"/>
              </p:ext>
            </p:extLst>
          </p:nvPr>
        </p:nvGraphicFramePr>
        <p:xfrm>
          <a:off x="2600187" y="1972288"/>
          <a:ext cx="285378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34640" imgH="119520" progId="Equation.Ribbit">
                  <p:embed/>
                </p:oleObj>
              </mc:Choice>
              <mc:Fallback>
                <p:oleObj name="Formula" r:id="rId6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00187" y="1972288"/>
                        <a:ext cx="285378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58025"/>
              </p:ext>
            </p:extLst>
          </p:nvPr>
        </p:nvGraphicFramePr>
        <p:xfrm>
          <a:off x="3202557" y="1967908"/>
          <a:ext cx="300738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143640" imgH="133560" progId="Equation.Ribbit">
                  <p:embed/>
                </p:oleObj>
              </mc:Choice>
              <mc:Fallback>
                <p:oleObj name="Formula" r:id="rId7" imgW="143640" imgH="13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2557" y="1967908"/>
                        <a:ext cx="300738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642298"/>
              </p:ext>
            </p:extLst>
          </p:nvPr>
        </p:nvGraphicFramePr>
        <p:xfrm>
          <a:off x="7046292" y="1965560"/>
          <a:ext cx="285378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34640" imgH="119520" progId="Equation.Ribbit">
                  <p:embed/>
                </p:oleObj>
              </mc:Choice>
              <mc:Fallback>
                <p:oleObj name="Formula" r:id="rId8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46292" y="1965560"/>
                        <a:ext cx="285378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213416"/>
              </p:ext>
            </p:extLst>
          </p:nvPr>
        </p:nvGraphicFramePr>
        <p:xfrm>
          <a:off x="7648662" y="1961180"/>
          <a:ext cx="300738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143640" imgH="133560" progId="Equation.Ribbit">
                  <p:embed/>
                </p:oleObj>
              </mc:Choice>
              <mc:Fallback>
                <p:oleObj name="Formula" r:id="rId9" imgW="143640" imgH="13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48662" y="1961180"/>
                        <a:ext cx="300738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442650"/>
              </p:ext>
            </p:extLst>
          </p:nvPr>
        </p:nvGraphicFramePr>
        <p:xfrm>
          <a:off x="1620521" y="2810735"/>
          <a:ext cx="285378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34640" imgH="119520" progId="Equation.Ribbit">
                  <p:embed/>
                </p:oleObj>
              </mc:Choice>
              <mc:Fallback>
                <p:oleObj name="Formula" r:id="rId10" imgW="1346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20521" y="2810735"/>
                        <a:ext cx="285378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555823"/>
              </p:ext>
            </p:extLst>
          </p:nvPr>
        </p:nvGraphicFramePr>
        <p:xfrm>
          <a:off x="2250187" y="2806355"/>
          <a:ext cx="300738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143640" imgH="133560" progId="Equation.Ribbit">
                  <p:embed/>
                </p:oleObj>
              </mc:Choice>
              <mc:Fallback>
                <p:oleObj name="Formula" r:id="rId11" imgW="143640" imgH="133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50187" y="2806355"/>
                        <a:ext cx="300738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174248" y="3982476"/>
            <a:ext cx="6789154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zh-CN" altLang="en-US" sz="2400" dirty="0"/>
              <a:t>用一个变量表示另一个变量</a:t>
            </a:r>
            <a:r>
              <a:rPr lang="en-US" altLang="zh-CN" sz="2400" dirty="0"/>
              <a:t>, </a:t>
            </a:r>
            <a:r>
              <a:rPr lang="zh-CN" altLang="en-US" sz="2400" dirty="0"/>
              <a:t>回代入对偶问题可得一个单变量的二次规划</a:t>
            </a:r>
            <a:r>
              <a:rPr lang="en-US" altLang="zh-CN" sz="2400" dirty="0"/>
              <a:t>, </a:t>
            </a:r>
            <a:r>
              <a:rPr lang="zh-CN" altLang="en-US" sz="2400" dirty="0"/>
              <a:t>该问题具有</a:t>
            </a:r>
            <a:r>
              <a:rPr lang="zh-CN" altLang="en-US" sz="2400" dirty="0">
                <a:solidFill>
                  <a:schemeClr val="tx2"/>
                </a:solidFill>
              </a:rPr>
              <a:t>闭式解</a:t>
            </a:r>
            <a:r>
              <a:rPr lang="en-US" altLang="zh-CN" sz="2400" dirty="0"/>
              <a:t>.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25" y="5296582"/>
            <a:ext cx="164606" cy="37188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35" y="3159002"/>
            <a:ext cx="5480779" cy="7193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831" y="5643308"/>
            <a:ext cx="1664352" cy="35969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433" y="5668470"/>
            <a:ext cx="725487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5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间隔与支持向量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对偶问题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核函数</a:t>
            </a:r>
            <a:endParaRPr lang="en-US" altLang="zh-CN" dirty="0"/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软间隔与正则化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支持向量回归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核方法</a:t>
            </a:r>
          </a:p>
        </p:txBody>
      </p:sp>
    </p:spTree>
    <p:extLst>
      <p:ext uri="{BB962C8B-B14F-4D97-AF65-F5344CB8AC3E}">
        <p14:creationId xmlns:p14="http://schemas.microsoft.com/office/powerpoint/2010/main" val="3821426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最大间隔分类器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0" y="918350"/>
            <a:ext cx="9016678" cy="2011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分类问题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分类问题是监督学习的一个核心问题。在监督学习中，当输出变量取有限个离散值时，预测问题便成为分类问题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实际中，有很多问题的本质都是分类，如识别某种模式：文本分类、分词、词性标注、图像内容识别和目标检测等</a:t>
            </a:r>
          </a:p>
        </p:txBody>
      </p:sp>
      <p:pic>
        <p:nvPicPr>
          <p:cNvPr id="31746" name="Picture 2" descr="支持向量机模型; 最大间隔分类器; 分类问题与线性模型;">
            <a:extLst>
              <a:ext uri="{FF2B5EF4-FFF2-40B4-BE49-F238E27FC236}">
                <a16:creationId xmlns:a16="http://schemas.microsoft.com/office/drawing/2014/main" id="{FA812B33-B742-3019-FC83-7A4FEC9BD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6291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3151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线性不可分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-Q:</a:t>
            </a:r>
            <a:r>
              <a:rPr lang="zh-CN" altLang="en-US" dirty="0"/>
              <a:t>若不存在一个能正确划分两类样本的超平面</a:t>
            </a:r>
            <a:r>
              <a:rPr lang="en-US" altLang="zh-CN" dirty="0"/>
              <a:t>, </a:t>
            </a:r>
            <a:r>
              <a:rPr lang="zh-CN" altLang="en-US" dirty="0"/>
              <a:t>怎么办</a:t>
            </a:r>
            <a:r>
              <a:rPr lang="en-US" altLang="zh-CN" dirty="0"/>
              <a:t>?</a:t>
            </a:r>
          </a:p>
          <a:p>
            <a:pPr marL="0" indent="0">
              <a:buNone/>
            </a:pPr>
            <a:r>
              <a:rPr lang="en-US" altLang="zh-CN" dirty="0"/>
              <a:t>-A:</a:t>
            </a:r>
            <a:r>
              <a:rPr lang="zh-CN" altLang="en-US" dirty="0"/>
              <a:t>将样本从原始空间映射到一个</a:t>
            </a:r>
            <a:r>
              <a:rPr lang="zh-CN" altLang="en-US" dirty="0">
                <a:solidFill>
                  <a:schemeClr val="tx2"/>
                </a:solidFill>
              </a:rPr>
              <a:t>更高维</a:t>
            </a:r>
            <a:r>
              <a:rPr lang="zh-CN" altLang="en-US" dirty="0"/>
              <a:t>的特征空间</a:t>
            </a:r>
            <a:r>
              <a:rPr lang="en-US" altLang="zh-CN" dirty="0"/>
              <a:t>, </a:t>
            </a:r>
            <a:r>
              <a:rPr lang="zh-CN" altLang="en-US" dirty="0"/>
              <a:t>使得样本在这个特征空间内线性可分</a:t>
            </a:r>
            <a:r>
              <a:rPr lang="en-US" altLang="zh-CN" dirty="0"/>
              <a:t>.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</p:txBody>
      </p:sp>
      <p:cxnSp>
        <p:nvCxnSpPr>
          <p:cNvPr id="4" name="直接箭头连接符 3"/>
          <p:cNvCxnSpPr/>
          <p:nvPr/>
        </p:nvCxnSpPr>
        <p:spPr>
          <a:xfrm flipH="1" flipV="1">
            <a:off x="1548673" y="3035347"/>
            <a:ext cx="0" cy="216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1548673" y="5170549"/>
            <a:ext cx="2160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1927659" y="3583524"/>
            <a:ext cx="1259870" cy="1238551"/>
            <a:chOff x="1772741" y="1770345"/>
            <a:chExt cx="1259870" cy="1238551"/>
          </a:xfrm>
        </p:grpSpPr>
        <p:grpSp>
          <p:nvGrpSpPr>
            <p:cNvPr id="7" name="组合 6"/>
            <p:cNvGrpSpPr/>
            <p:nvPr/>
          </p:nvGrpSpPr>
          <p:grpSpPr>
            <a:xfrm>
              <a:off x="2924611" y="2900896"/>
              <a:ext cx="108000" cy="108000"/>
              <a:chOff x="5476803" y="2392530"/>
              <a:chExt cx="108000" cy="108000"/>
            </a:xfrm>
          </p:grpSpPr>
          <p:cxnSp>
            <p:nvCxnSpPr>
              <p:cNvPr id="13" name="直接连接符 12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1772741" y="1770345"/>
              <a:ext cx="108000" cy="108000"/>
              <a:chOff x="5476803" y="2392530"/>
              <a:chExt cx="108000" cy="10800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" name="直接连接符 8"/>
            <p:cNvCxnSpPr/>
            <p:nvPr/>
          </p:nvCxnSpPr>
          <p:spPr>
            <a:xfrm>
              <a:off x="2924611" y="1824345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772741" y="2970574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任意多边形 14"/>
          <p:cNvSpPr/>
          <p:nvPr/>
        </p:nvSpPr>
        <p:spPr>
          <a:xfrm rot="1472675">
            <a:off x="1814990" y="3507415"/>
            <a:ext cx="1869834" cy="1287549"/>
          </a:xfrm>
          <a:custGeom>
            <a:avLst/>
            <a:gdLst>
              <a:gd name="connsiteX0" fmla="*/ 440266 w 1856405"/>
              <a:gd name="connsiteY0" fmla="*/ 0 h 1821971"/>
              <a:gd name="connsiteX1" fmla="*/ 1851378 w 1856405"/>
              <a:gd name="connsiteY1" fmla="*/ 1749778 h 1821971"/>
              <a:gd name="connsiteX2" fmla="*/ 0 w 1856405"/>
              <a:gd name="connsiteY2" fmla="*/ 1512711 h 1821971"/>
              <a:gd name="connsiteX3" fmla="*/ 0 w 1856405"/>
              <a:gd name="connsiteY3" fmla="*/ 1512711 h 182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405" h="1821971">
                <a:moveTo>
                  <a:pt x="440266" y="0"/>
                </a:moveTo>
                <a:cubicBezTo>
                  <a:pt x="1182511" y="748830"/>
                  <a:pt x="1924756" y="1497660"/>
                  <a:pt x="1851378" y="1749778"/>
                </a:cubicBezTo>
                <a:cubicBezTo>
                  <a:pt x="1778000" y="2001896"/>
                  <a:pt x="0" y="1512711"/>
                  <a:pt x="0" y="1512711"/>
                </a:cubicBezTo>
                <a:lnTo>
                  <a:pt x="0" y="1512711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557148" y="2893287"/>
            <a:ext cx="2589902" cy="2647028"/>
            <a:chOff x="4882943" y="976705"/>
            <a:chExt cx="2589902" cy="2647028"/>
          </a:xfrm>
        </p:grpSpPr>
        <p:cxnSp>
          <p:nvCxnSpPr>
            <p:cNvPr id="17" name="直接箭头连接符 16"/>
            <p:cNvCxnSpPr/>
            <p:nvPr/>
          </p:nvCxnSpPr>
          <p:spPr>
            <a:xfrm flipH="1" flipV="1">
              <a:off x="5681042" y="976705"/>
              <a:ext cx="0" cy="1800000"/>
            </a:xfrm>
            <a:prstGeom prst="straightConnector1">
              <a:avLst/>
            </a:prstGeom>
            <a:ln w="19050">
              <a:headEnd type="none" w="med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>
              <a:off x="5672845" y="2774272"/>
              <a:ext cx="1800000" cy="0"/>
            </a:xfrm>
            <a:prstGeom prst="straightConnector1">
              <a:avLst/>
            </a:prstGeom>
            <a:ln w="19050">
              <a:headEnd type="none" w="med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H="1">
              <a:off x="4882943" y="2774212"/>
              <a:ext cx="802679" cy="849521"/>
            </a:xfrm>
            <a:prstGeom prst="straightConnector1">
              <a:avLst/>
            </a:prstGeom>
            <a:ln w="19050">
              <a:headEnd type="none" w="med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组合 19"/>
            <p:cNvGrpSpPr/>
            <p:nvPr/>
          </p:nvGrpSpPr>
          <p:grpSpPr>
            <a:xfrm>
              <a:off x="5183915" y="3189965"/>
              <a:ext cx="144000" cy="144000"/>
              <a:chOff x="7101657" y="1465531"/>
              <a:chExt cx="144000" cy="144000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7101657" y="1465531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7120045" y="1481721"/>
                <a:ext cx="108000" cy="108000"/>
                <a:chOff x="5476803" y="2392530"/>
                <a:chExt cx="108000" cy="108000"/>
              </a:xfrm>
            </p:grpSpPr>
            <p:cxnSp>
              <p:nvCxnSpPr>
                <p:cNvPr id="43" name="直接连接符 42"/>
                <p:cNvCxnSpPr/>
                <p:nvPr/>
              </p:nvCxnSpPr>
              <p:spPr>
                <a:xfrm>
                  <a:off x="5476803" y="2446530"/>
                  <a:ext cx="108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 rot="5400000">
                  <a:off x="5476803" y="2446530"/>
                  <a:ext cx="108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1" name="直接箭头连接符 20"/>
            <p:cNvCxnSpPr/>
            <p:nvPr/>
          </p:nvCxnSpPr>
          <p:spPr>
            <a:xfrm flipH="1">
              <a:off x="5249077" y="1769551"/>
              <a:ext cx="455344" cy="487923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5249077" y="2273664"/>
              <a:ext cx="6838" cy="886843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>
              <a:off x="6646110" y="1816416"/>
              <a:ext cx="6838" cy="972000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H="1" flipV="1">
              <a:off x="5693933" y="1790153"/>
              <a:ext cx="936000" cy="3710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5" name="组合 24"/>
            <p:cNvGrpSpPr/>
            <p:nvPr/>
          </p:nvGrpSpPr>
          <p:grpSpPr>
            <a:xfrm>
              <a:off x="5619505" y="1712961"/>
              <a:ext cx="144000" cy="144000"/>
              <a:chOff x="7101657" y="1465531"/>
              <a:chExt cx="144000" cy="144000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7101657" y="1465531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7120045" y="1481721"/>
                <a:ext cx="108000" cy="108000"/>
                <a:chOff x="5476803" y="2392530"/>
                <a:chExt cx="108000" cy="108000"/>
              </a:xfrm>
            </p:grpSpPr>
            <p:cxnSp>
              <p:nvCxnSpPr>
                <p:cNvPr id="39" name="直接连接符 38"/>
                <p:cNvCxnSpPr/>
                <p:nvPr/>
              </p:nvCxnSpPr>
              <p:spPr>
                <a:xfrm>
                  <a:off x="5476803" y="2446530"/>
                  <a:ext cx="108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>
                <a:xfrm rot="5400000">
                  <a:off x="5476803" y="2446530"/>
                  <a:ext cx="10800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6" name="直接箭头连接符 25"/>
            <p:cNvCxnSpPr/>
            <p:nvPr/>
          </p:nvCxnSpPr>
          <p:spPr>
            <a:xfrm flipH="1" flipV="1">
              <a:off x="5249077" y="3238588"/>
              <a:ext cx="936000" cy="3710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 flipH="1">
              <a:off x="6192303" y="2752000"/>
              <a:ext cx="455344" cy="487923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 flipH="1" flipV="1">
              <a:off x="5249077" y="2262477"/>
              <a:ext cx="936000" cy="3710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>
              <a:off x="6196220" y="2266000"/>
              <a:ext cx="6838" cy="972000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H="1">
              <a:off x="6192303" y="1798427"/>
              <a:ext cx="455344" cy="487923"/>
            </a:xfrm>
            <a:prstGeom prst="straightConnector1">
              <a:avLst/>
            </a:prstGeom>
            <a:ln w="9525"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组合 30"/>
            <p:cNvGrpSpPr/>
            <p:nvPr/>
          </p:nvGrpSpPr>
          <p:grpSpPr>
            <a:xfrm>
              <a:off x="6127639" y="2212067"/>
              <a:ext cx="144000" cy="144000"/>
              <a:chOff x="7101657" y="1465531"/>
              <a:chExt cx="144000" cy="144000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7101657" y="1465531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>
                <a:off x="7120045" y="1535721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/>
            <p:cNvGrpSpPr/>
            <p:nvPr/>
          </p:nvGrpSpPr>
          <p:grpSpPr>
            <a:xfrm>
              <a:off x="5637893" y="2677645"/>
              <a:ext cx="144000" cy="144000"/>
              <a:chOff x="7101657" y="1465531"/>
              <a:chExt cx="144000" cy="144000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7101657" y="1465531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4" name="直接连接符 33"/>
              <p:cNvCxnSpPr/>
              <p:nvPr/>
            </p:nvCxnSpPr>
            <p:spPr>
              <a:xfrm>
                <a:off x="7120045" y="1535721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5" name="直接连接符 44"/>
          <p:cNvCxnSpPr/>
          <p:nvPr/>
        </p:nvCxnSpPr>
        <p:spPr>
          <a:xfrm>
            <a:off x="6540046" y="3695957"/>
            <a:ext cx="67241" cy="50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6092755" y="4196904"/>
            <a:ext cx="517392" cy="948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6355247" y="3715009"/>
            <a:ext cx="177068" cy="2937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6065938" y="4967591"/>
            <a:ext cx="23944" cy="18821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6060048" y="4018879"/>
            <a:ext cx="287973" cy="97047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任意多边形 49"/>
          <p:cNvSpPr/>
          <p:nvPr/>
        </p:nvSpPr>
        <p:spPr>
          <a:xfrm>
            <a:off x="6069589" y="3700137"/>
            <a:ext cx="538163" cy="1452563"/>
          </a:xfrm>
          <a:custGeom>
            <a:avLst/>
            <a:gdLst>
              <a:gd name="connsiteX0" fmla="*/ 466725 w 538163"/>
              <a:gd name="connsiteY0" fmla="*/ 0 h 1452563"/>
              <a:gd name="connsiteX1" fmla="*/ 538163 w 538163"/>
              <a:gd name="connsiteY1" fmla="*/ 490538 h 1452563"/>
              <a:gd name="connsiteX2" fmla="*/ 23813 w 538163"/>
              <a:gd name="connsiteY2" fmla="*/ 1452563 h 1452563"/>
              <a:gd name="connsiteX3" fmla="*/ 0 w 538163"/>
              <a:gd name="connsiteY3" fmla="*/ 1285875 h 1452563"/>
              <a:gd name="connsiteX4" fmla="*/ 285750 w 538163"/>
              <a:gd name="connsiteY4" fmla="*/ 309563 h 1452563"/>
              <a:gd name="connsiteX5" fmla="*/ 466725 w 538163"/>
              <a:gd name="connsiteY5" fmla="*/ 0 h 1452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163" h="1452563">
                <a:moveTo>
                  <a:pt x="466725" y="0"/>
                </a:moveTo>
                <a:lnTo>
                  <a:pt x="538163" y="490538"/>
                </a:lnTo>
                <a:lnTo>
                  <a:pt x="23813" y="1452563"/>
                </a:lnTo>
                <a:lnTo>
                  <a:pt x="0" y="1285875"/>
                </a:lnTo>
                <a:lnTo>
                  <a:pt x="285750" y="309563"/>
                </a:lnTo>
                <a:lnTo>
                  <a:pt x="466725" y="0"/>
                </a:lnTo>
                <a:close/>
              </a:path>
            </a:pathLst>
          </a:cu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1" name="对象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236543"/>
              </p:ext>
            </p:extLst>
          </p:nvPr>
        </p:nvGraphicFramePr>
        <p:xfrm>
          <a:off x="4118659" y="3724608"/>
          <a:ext cx="102227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631440" imgH="177840" progId="Equation.Ribbit">
                  <p:embed/>
                </p:oleObj>
              </mc:Choice>
              <mc:Fallback>
                <p:oleObj name="Formula" r:id="rId2" imgW="63144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18659" y="3724608"/>
                        <a:ext cx="102227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右箭头 51"/>
          <p:cNvSpPr/>
          <p:nvPr/>
        </p:nvSpPr>
        <p:spPr>
          <a:xfrm>
            <a:off x="3972437" y="4098386"/>
            <a:ext cx="1429946" cy="231976"/>
          </a:xfrm>
          <a:prstGeom prst="rightArrow">
            <a:avLst>
              <a:gd name="adj1" fmla="val 26304"/>
              <a:gd name="adj2" fmla="val 7988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181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878" y="5382273"/>
            <a:ext cx="5462489" cy="81083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878" y="3282098"/>
            <a:ext cx="5742930" cy="1896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核支持向量机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266825"/>
            <a:ext cx="8616950" cy="403080"/>
          </a:xfrm>
        </p:spPr>
        <p:txBody>
          <a:bodyPr/>
          <a:lstStyle/>
          <a:p>
            <a:r>
              <a:rPr lang="zh-CN" altLang="en-US" dirty="0"/>
              <a:t>设样本   映射后的向量为      </a:t>
            </a:r>
            <a:r>
              <a:rPr lang="en-US" altLang="zh-CN" dirty="0"/>
              <a:t>, </a:t>
            </a:r>
            <a:r>
              <a:rPr lang="zh-CN" altLang="en-US" dirty="0"/>
              <a:t>划分超平面为                        </a:t>
            </a:r>
            <a:r>
              <a:rPr lang="en-US" altLang="zh-CN" dirty="0"/>
              <a:t>.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577336" y="1381883"/>
          <a:ext cx="209176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00440" imgH="120960" progId="Equation.Ribbit">
                  <p:embed/>
                </p:oleObj>
              </mc:Choice>
              <mc:Fallback>
                <p:oleObj name="Formula" r:id="rId4" imgW="100440" imgH="120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77336" y="1381883"/>
                        <a:ext cx="209176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822094" y="1309883"/>
          <a:ext cx="544843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295920" imgH="176760" progId="Equation.Ribbit">
                  <p:embed/>
                </p:oleObj>
              </mc:Choice>
              <mc:Fallback>
                <p:oleObj name="Formula" r:id="rId6" imgW="295920" imgH="176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22094" y="1309883"/>
                        <a:ext cx="544843" cy="3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261321" y="1289050"/>
          <a:ext cx="235902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280160" imgH="198360" progId="Equation.Ribbit">
                  <p:embed/>
                </p:oleObj>
              </mc:Choice>
              <mc:Fallback>
                <p:oleObj name="Formula" r:id="rId8" imgW="1280160" imgH="198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61321" y="1289050"/>
                        <a:ext cx="2359025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3"/>
          <p:cNvSpPr txBox="1">
            <a:spLocks/>
          </p:cNvSpPr>
          <p:nvPr/>
        </p:nvSpPr>
        <p:spPr>
          <a:xfrm>
            <a:off x="432655" y="2331484"/>
            <a:ext cx="1353857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原始问题</a:t>
            </a:r>
          </a:p>
        </p:txBody>
      </p:sp>
      <p:sp>
        <p:nvSpPr>
          <p:cNvPr id="9" name="内容占位符 3"/>
          <p:cNvSpPr txBox="1">
            <a:spLocks/>
          </p:cNvSpPr>
          <p:nvPr/>
        </p:nvSpPr>
        <p:spPr>
          <a:xfrm>
            <a:off x="432655" y="4017420"/>
            <a:ext cx="1353857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对偶问题</a:t>
            </a:r>
          </a:p>
        </p:txBody>
      </p:sp>
      <p:sp>
        <p:nvSpPr>
          <p:cNvPr id="11" name="矩形 10"/>
          <p:cNvSpPr/>
          <p:nvPr/>
        </p:nvSpPr>
        <p:spPr>
          <a:xfrm>
            <a:off x="5235920" y="3335826"/>
            <a:ext cx="1642551" cy="7229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3"/>
          <p:cNvSpPr txBox="1">
            <a:spLocks/>
          </p:cNvSpPr>
          <p:nvPr/>
        </p:nvSpPr>
        <p:spPr>
          <a:xfrm>
            <a:off x="706073" y="5543909"/>
            <a:ext cx="807019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预测</a:t>
            </a:r>
          </a:p>
        </p:txBody>
      </p:sp>
      <p:sp>
        <p:nvSpPr>
          <p:cNvPr id="14" name="矩形 13"/>
          <p:cNvSpPr/>
          <p:nvPr/>
        </p:nvSpPr>
        <p:spPr>
          <a:xfrm>
            <a:off x="5865994" y="5426210"/>
            <a:ext cx="1380968" cy="7229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878" y="1878012"/>
            <a:ext cx="5517358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0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2" grpId="0"/>
      <p:bldP spid="1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基本想法：不显式地设计映射</a:t>
            </a:r>
            <a:r>
              <a:rPr lang="en-US" altLang="zh-CN" dirty="0"/>
              <a:t>, </a:t>
            </a:r>
            <a:r>
              <a:rPr lang="zh-CN" altLang="en-US" dirty="0"/>
              <a:t>而是设计</a:t>
            </a:r>
            <a:r>
              <a:rPr lang="zh-CN" altLang="en-US" dirty="0">
                <a:solidFill>
                  <a:schemeClr val="tx2"/>
                </a:solidFill>
              </a:rPr>
              <a:t>核函数</a:t>
            </a:r>
            <a:r>
              <a:rPr lang="en-US" altLang="zh-CN" dirty="0"/>
              <a:t>.</a:t>
            </a:r>
          </a:p>
          <a:p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Mercer</a:t>
            </a:r>
            <a:r>
              <a:rPr lang="zh-CN" altLang="en-US" dirty="0"/>
              <a:t>定理：任何</a:t>
            </a:r>
            <a:r>
              <a:rPr lang="zh-CN" altLang="en-US" dirty="0">
                <a:solidFill>
                  <a:schemeClr val="tx2"/>
                </a:solidFill>
              </a:rPr>
              <a:t>半正定</a:t>
            </a:r>
            <a:r>
              <a:rPr lang="zh-CN" altLang="en-US" dirty="0"/>
              <a:t>对称函数都可以作为核函数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zh-CN" altLang="en-US" dirty="0"/>
              <a:t>常用核函数：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88" y="3929311"/>
            <a:ext cx="7929472" cy="21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065" y="1729609"/>
            <a:ext cx="3127519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6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间隔与支持向量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对偶问题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核函数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/>
              <a:t>软间隔与正则化</a:t>
            </a:r>
            <a:endParaRPr lang="en-US" altLang="zh-CN" dirty="0"/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支持向量回归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核方法</a:t>
            </a:r>
          </a:p>
        </p:txBody>
      </p:sp>
    </p:spTree>
    <p:extLst>
      <p:ext uri="{BB962C8B-B14F-4D97-AF65-F5344CB8AC3E}">
        <p14:creationId xmlns:p14="http://schemas.microsoft.com/office/powerpoint/2010/main" val="8025207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软间隔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-Q:</a:t>
            </a:r>
            <a:r>
              <a:rPr lang="zh-CN" altLang="en-US" dirty="0"/>
              <a:t>现实中</a:t>
            </a:r>
            <a:r>
              <a:rPr lang="en-US" altLang="zh-CN" dirty="0"/>
              <a:t>, </a:t>
            </a:r>
            <a:r>
              <a:rPr lang="zh-CN" altLang="en-US" dirty="0"/>
              <a:t>很难确定合适的核函数使得训练样本在特征空间中线性可分</a:t>
            </a:r>
            <a:r>
              <a:rPr lang="en-US" altLang="zh-CN" dirty="0"/>
              <a:t>; </a:t>
            </a:r>
            <a:r>
              <a:rPr lang="zh-CN" altLang="en-US" dirty="0"/>
              <a:t>同时一个线性可分的结果也很难断定是否是由过拟合造成的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r>
              <a:rPr lang="en-US" altLang="zh-CN" dirty="0"/>
              <a:t>-A:</a:t>
            </a:r>
            <a:r>
              <a:rPr lang="zh-CN" altLang="en-US" dirty="0"/>
              <a:t>引入</a:t>
            </a:r>
            <a:r>
              <a:rPr lang="en-US" altLang="zh-CN" dirty="0"/>
              <a:t>”</a:t>
            </a:r>
            <a:r>
              <a:rPr lang="zh-CN" altLang="en-US" dirty="0">
                <a:solidFill>
                  <a:schemeClr val="tx2"/>
                </a:solidFill>
              </a:rPr>
              <a:t>软间隔</a:t>
            </a:r>
            <a:r>
              <a:rPr lang="en-US" altLang="zh-CN" dirty="0"/>
              <a:t>”</a:t>
            </a:r>
            <a:r>
              <a:rPr lang="zh-CN" altLang="en-US" dirty="0"/>
              <a:t>的概念</a:t>
            </a:r>
            <a:r>
              <a:rPr lang="en-US" altLang="zh-CN" dirty="0"/>
              <a:t>, </a:t>
            </a:r>
            <a:r>
              <a:rPr lang="zh-CN" altLang="en-US" dirty="0"/>
              <a:t>允许支持向量机在一些样本上不满足约束</a:t>
            </a:r>
            <a:r>
              <a:rPr lang="en-US" altLang="zh-CN" dirty="0"/>
              <a:t>.</a:t>
            </a:r>
            <a:endParaRPr lang="zh-CN" altLang="en-US" dirty="0"/>
          </a:p>
        </p:txBody>
      </p:sp>
      <p:cxnSp>
        <p:nvCxnSpPr>
          <p:cNvPr id="59" name="直接连接符 58"/>
          <p:cNvCxnSpPr/>
          <p:nvPr/>
        </p:nvCxnSpPr>
        <p:spPr>
          <a:xfrm flipV="1">
            <a:off x="3755706" y="3622032"/>
            <a:ext cx="1954824" cy="191569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3368356" y="3256907"/>
            <a:ext cx="1954824" cy="191569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对象 63"/>
          <p:cNvGraphicFramePr>
            <a:graphicFrameLocks noChangeAspect="1"/>
          </p:cNvGraphicFramePr>
          <p:nvPr/>
        </p:nvGraphicFramePr>
        <p:xfrm>
          <a:off x="5513307" y="4360183"/>
          <a:ext cx="12065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955080" imgH="195840" progId="Equation.Ribbit">
                  <p:embed/>
                </p:oleObj>
              </mc:Choice>
              <mc:Fallback>
                <p:oleObj name="Formula" r:id="rId2" imgW="955080" imgH="195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13307" y="4360183"/>
                        <a:ext cx="1206500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/>
          <p:cNvGraphicFramePr>
            <a:graphicFrameLocks noChangeAspect="1"/>
          </p:cNvGraphicFramePr>
          <p:nvPr/>
        </p:nvGraphicFramePr>
        <p:xfrm>
          <a:off x="4029410" y="3069185"/>
          <a:ext cx="1055687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837000" imgH="195840" progId="Equation.Ribbit">
                  <p:embed/>
                </p:oleObj>
              </mc:Choice>
              <mc:Fallback>
                <p:oleObj name="Formula" r:id="rId4" imgW="837000" imgH="195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29410" y="3069185"/>
                        <a:ext cx="1055687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任意多边形 66"/>
          <p:cNvSpPr/>
          <p:nvPr/>
        </p:nvSpPr>
        <p:spPr>
          <a:xfrm>
            <a:off x="4708499" y="3290612"/>
            <a:ext cx="185738" cy="371475"/>
          </a:xfrm>
          <a:custGeom>
            <a:avLst/>
            <a:gdLst>
              <a:gd name="connsiteX0" fmla="*/ 0 w 185738"/>
              <a:gd name="connsiteY0" fmla="*/ 0 h 371475"/>
              <a:gd name="connsiteX1" fmla="*/ 33338 w 185738"/>
              <a:gd name="connsiteY1" fmla="*/ 204787 h 371475"/>
              <a:gd name="connsiteX2" fmla="*/ 185738 w 185738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738" h="371475">
                <a:moveTo>
                  <a:pt x="0" y="0"/>
                </a:moveTo>
                <a:cubicBezTo>
                  <a:pt x="1191" y="71437"/>
                  <a:pt x="2382" y="142875"/>
                  <a:pt x="33338" y="204787"/>
                </a:cubicBezTo>
                <a:cubicBezTo>
                  <a:pt x="64294" y="266699"/>
                  <a:pt x="125016" y="319087"/>
                  <a:pt x="185738" y="37147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任意多边形 67"/>
          <p:cNvSpPr/>
          <p:nvPr/>
        </p:nvSpPr>
        <p:spPr>
          <a:xfrm>
            <a:off x="5108799" y="4256449"/>
            <a:ext cx="374650" cy="248260"/>
          </a:xfrm>
          <a:custGeom>
            <a:avLst/>
            <a:gdLst>
              <a:gd name="connsiteX0" fmla="*/ 374650 w 374650"/>
              <a:gd name="connsiteY0" fmla="*/ 247650 h 248260"/>
              <a:gd name="connsiteX1" fmla="*/ 209550 w 374650"/>
              <a:gd name="connsiteY1" fmla="*/ 209550 h 248260"/>
              <a:gd name="connsiteX2" fmla="*/ 0 w 374650"/>
              <a:gd name="connsiteY2" fmla="*/ 0 h 24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650" h="248260">
                <a:moveTo>
                  <a:pt x="374650" y="247650"/>
                </a:moveTo>
                <a:cubicBezTo>
                  <a:pt x="323321" y="249237"/>
                  <a:pt x="271992" y="250825"/>
                  <a:pt x="209550" y="209550"/>
                </a:cubicBezTo>
                <a:cubicBezTo>
                  <a:pt x="147108" y="168275"/>
                  <a:pt x="73554" y="84137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3527106" y="3469632"/>
            <a:ext cx="3166926" cy="1915691"/>
            <a:chOff x="3527106" y="3469632"/>
            <a:chExt cx="3166926" cy="1915691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3527106" y="3469632"/>
              <a:ext cx="1954824" cy="19156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6" name="对象 65"/>
            <p:cNvGraphicFramePr>
              <a:graphicFrameLocks noChangeAspect="1"/>
            </p:cNvGraphicFramePr>
            <p:nvPr/>
          </p:nvGraphicFramePr>
          <p:xfrm>
            <a:off x="5631995" y="3884291"/>
            <a:ext cx="1062037" cy="247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6" imgW="842040" imgH="195840" progId="Equation.Ribbit">
                    <p:embed/>
                  </p:oleObj>
                </mc:Choice>
                <mc:Fallback>
                  <p:oleObj name="Formula" r:id="rId6" imgW="842040" imgH="19584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631995" y="3884291"/>
                          <a:ext cx="1062037" cy="2476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任意多边形 68"/>
            <p:cNvSpPr/>
            <p:nvPr/>
          </p:nvSpPr>
          <p:spPr>
            <a:xfrm>
              <a:off x="5198524" y="3774674"/>
              <a:ext cx="374650" cy="243284"/>
            </a:xfrm>
            <a:custGeom>
              <a:avLst/>
              <a:gdLst>
                <a:gd name="connsiteX0" fmla="*/ 368300 w 368300"/>
                <a:gd name="connsiteY0" fmla="*/ 228600 h 241300"/>
                <a:gd name="connsiteX1" fmla="*/ 209550 w 368300"/>
                <a:gd name="connsiteY1" fmla="*/ 215900 h 241300"/>
                <a:gd name="connsiteX2" fmla="*/ 0 w 368300"/>
                <a:gd name="connsiteY2" fmla="*/ 0 h 241300"/>
                <a:gd name="connsiteX0" fmla="*/ 349250 w 349250"/>
                <a:gd name="connsiteY0" fmla="*/ 247650 h 254239"/>
                <a:gd name="connsiteX1" fmla="*/ 209550 w 349250"/>
                <a:gd name="connsiteY1" fmla="*/ 215900 h 254239"/>
                <a:gd name="connsiteX2" fmla="*/ 0 w 349250"/>
                <a:gd name="connsiteY2" fmla="*/ 0 h 254239"/>
                <a:gd name="connsiteX0" fmla="*/ 374650 w 374650"/>
                <a:gd name="connsiteY0" fmla="*/ 254000 h 259411"/>
                <a:gd name="connsiteX1" fmla="*/ 209550 w 374650"/>
                <a:gd name="connsiteY1" fmla="*/ 215900 h 259411"/>
                <a:gd name="connsiteX2" fmla="*/ 0 w 374650"/>
                <a:gd name="connsiteY2" fmla="*/ 0 h 259411"/>
                <a:gd name="connsiteX0" fmla="*/ 374650 w 374650"/>
                <a:gd name="connsiteY0" fmla="*/ 254000 h 254671"/>
                <a:gd name="connsiteX1" fmla="*/ 209550 w 374650"/>
                <a:gd name="connsiteY1" fmla="*/ 215900 h 254671"/>
                <a:gd name="connsiteX2" fmla="*/ 0 w 374650"/>
                <a:gd name="connsiteY2" fmla="*/ 0 h 254671"/>
                <a:gd name="connsiteX0" fmla="*/ 374650 w 374650"/>
                <a:gd name="connsiteY0" fmla="*/ 254000 h 254033"/>
                <a:gd name="connsiteX1" fmla="*/ 175891 w 374650"/>
                <a:gd name="connsiteY1" fmla="*/ 165412 h 254033"/>
                <a:gd name="connsiteX2" fmla="*/ 0 w 374650"/>
                <a:gd name="connsiteY2" fmla="*/ 0 h 254033"/>
                <a:gd name="connsiteX0" fmla="*/ 374650 w 374650"/>
                <a:gd name="connsiteY0" fmla="*/ 242781 h 242822"/>
                <a:gd name="connsiteX1" fmla="*/ 175891 w 374650"/>
                <a:gd name="connsiteY1" fmla="*/ 165412 h 242822"/>
                <a:gd name="connsiteX2" fmla="*/ 0 w 374650"/>
                <a:gd name="connsiteY2" fmla="*/ 0 h 242822"/>
                <a:gd name="connsiteX0" fmla="*/ 374650 w 374650"/>
                <a:gd name="connsiteY0" fmla="*/ 242781 h 243284"/>
                <a:gd name="connsiteX1" fmla="*/ 198330 w 374650"/>
                <a:gd name="connsiteY1" fmla="*/ 204681 h 243284"/>
                <a:gd name="connsiteX2" fmla="*/ 0 w 374650"/>
                <a:gd name="connsiteY2" fmla="*/ 0 h 24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4650" h="243284">
                  <a:moveTo>
                    <a:pt x="374650" y="242781"/>
                  </a:moveTo>
                  <a:cubicBezTo>
                    <a:pt x="314746" y="244261"/>
                    <a:pt x="260772" y="245144"/>
                    <a:pt x="198330" y="204681"/>
                  </a:cubicBezTo>
                  <a:cubicBezTo>
                    <a:pt x="135888" y="164218"/>
                    <a:pt x="74083" y="88900"/>
                    <a:pt x="0" y="0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2589719" y="3059452"/>
            <a:ext cx="3350432" cy="2798815"/>
            <a:chOff x="2589719" y="3059452"/>
            <a:chExt cx="3350432" cy="2798815"/>
          </a:xfrm>
        </p:grpSpPr>
        <p:cxnSp>
          <p:nvCxnSpPr>
            <p:cNvPr id="4" name="直接箭头连接符 3"/>
            <p:cNvCxnSpPr/>
            <p:nvPr/>
          </p:nvCxnSpPr>
          <p:spPr>
            <a:xfrm flipH="1" flipV="1">
              <a:off x="2924348" y="3059452"/>
              <a:ext cx="0" cy="2520000"/>
            </a:xfrm>
            <a:prstGeom prst="straightConnector1">
              <a:avLst/>
            </a:prstGeom>
            <a:ln w="19050">
              <a:headEnd type="none" w="med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>
            <a:xfrm>
              <a:off x="2916151" y="5579512"/>
              <a:ext cx="3024000" cy="0"/>
            </a:xfrm>
            <a:prstGeom prst="straightConnector1">
              <a:avLst/>
            </a:prstGeom>
            <a:ln w="19050">
              <a:headEnd type="none" w="med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2734252" y="5497985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"/>
                </a:rPr>
                <a:t>0</a:t>
              </a:r>
              <a:endParaRPr lang="zh-CN" altLang="en-US" sz="1400" dirty="0">
                <a:latin typeface="Times 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027407" y="3654783"/>
              <a:ext cx="108000" cy="108000"/>
              <a:chOff x="5476803" y="2392530"/>
              <a:chExt cx="108000" cy="108000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3900607" y="4304632"/>
              <a:ext cx="108000" cy="108000"/>
              <a:chOff x="5476803" y="2392530"/>
              <a:chExt cx="108000" cy="108000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3726033" y="4146728"/>
              <a:ext cx="108000" cy="108000"/>
              <a:chOff x="5476803" y="2392530"/>
              <a:chExt cx="108000" cy="10800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3365106" y="4373175"/>
              <a:ext cx="108000" cy="108000"/>
              <a:chOff x="5476803" y="2392530"/>
              <a:chExt cx="108000" cy="108000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3544128" y="4549669"/>
              <a:ext cx="108000" cy="108000"/>
              <a:chOff x="5476803" y="2392530"/>
              <a:chExt cx="108000" cy="108000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3893982" y="4543792"/>
              <a:ext cx="108000" cy="108000"/>
              <a:chOff x="5476803" y="2392530"/>
              <a:chExt cx="108000" cy="10800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/>
            <p:cNvGrpSpPr/>
            <p:nvPr/>
          </p:nvGrpSpPr>
          <p:grpSpPr>
            <a:xfrm>
              <a:off x="3458057" y="3696603"/>
              <a:ext cx="108000" cy="108000"/>
              <a:chOff x="5476803" y="2392530"/>
              <a:chExt cx="108000" cy="108000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直接连接符 27"/>
            <p:cNvCxnSpPr/>
            <p:nvPr/>
          </p:nvCxnSpPr>
          <p:spPr>
            <a:xfrm>
              <a:off x="5082635" y="4802046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570403" y="4687302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4446151" y="524231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4109907" y="5139573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4916373" y="5098393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4962076" y="4967964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4384316" y="5024514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136635" y="4603669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4624403" y="4967964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组合 37"/>
            <p:cNvGrpSpPr/>
            <p:nvPr/>
          </p:nvGrpSpPr>
          <p:grpSpPr>
            <a:xfrm>
              <a:off x="4462403" y="3537055"/>
              <a:ext cx="108000" cy="108000"/>
              <a:chOff x="5476803" y="2392530"/>
              <a:chExt cx="108000" cy="108000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/>
            <p:cNvGrpSpPr/>
            <p:nvPr/>
          </p:nvGrpSpPr>
          <p:grpSpPr>
            <a:xfrm>
              <a:off x="4236299" y="3750603"/>
              <a:ext cx="108000" cy="108000"/>
              <a:chOff x="5476803" y="2392530"/>
              <a:chExt cx="108000" cy="108000"/>
            </a:xfrm>
          </p:grpSpPr>
          <p:cxnSp>
            <p:nvCxnSpPr>
              <p:cNvPr id="42" name="直接连接符 41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/>
            <p:cNvGrpSpPr/>
            <p:nvPr/>
          </p:nvGrpSpPr>
          <p:grpSpPr>
            <a:xfrm>
              <a:off x="3280142" y="4694046"/>
              <a:ext cx="108000" cy="108000"/>
              <a:chOff x="5476803" y="2392530"/>
              <a:chExt cx="108000" cy="108000"/>
            </a:xfrm>
          </p:grpSpPr>
          <p:cxnSp>
            <p:nvCxnSpPr>
              <p:cNvPr id="45" name="直接连接符 44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46"/>
            <p:cNvGrpSpPr/>
            <p:nvPr/>
          </p:nvGrpSpPr>
          <p:grpSpPr>
            <a:xfrm>
              <a:off x="3744425" y="3880598"/>
              <a:ext cx="108000" cy="108000"/>
              <a:chOff x="5476803" y="2392530"/>
              <a:chExt cx="108000" cy="108000"/>
            </a:xfrm>
          </p:grpSpPr>
          <p:cxnSp>
            <p:nvCxnSpPr>
              <p:cNvPr id="48" name="直接连接符 47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>
              <a:off x="3383498" y="4107045"/>
              <a:ext cx="108000" cy="108000"/>
              <a:chOff x="5476803" y="2392530"/>
              <a:chExt cx="108000" cy="108000"/>
            </a:xfrm>
          </p:grpSpPr>
          <p:cxnSp>
            <p:nvCxnSpPr>
              <p:cNvPr id="51" name="直接连接符 50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直接连接符 52"/>
            <p:cNvCxnSpPr/>
            <p:nvPr/>
          </p:nvCxnSpPr>
          <p:spPr>
            <a:xfrm>
              <a:off x="4743388" y="5225782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4851388" y="4748046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4962076" y="4427175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320216" y="4198575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57" name="对象 56"/>
            <p:cNvGraphicFramePr>
              <a:graphicFrameLocks noChangeAspect="1"/>
            </p:cNvGraphicFramePr>
            <p:nvPr/>
          </p:nvGraphicFramePr>
          <p:xfrm>
            <a:off x="5481930" y="5642267"/>
            <a:ext cx="222546" cy="21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8" imgW="137160" imgH="131040" progId="Equation.Ribbit">
                    <p:embed/>
                  </p:oleObj>
                </mc:Choice>
                <mc:Fallback>
                  <p:oleObj name="Formula" r:id="rId8" imgW="137160" imgH="13104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481930" y="5642267"/>
                          <a:ext cx="222546" cy="216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对象 57"/>
            <p:cNvGraphicFramePr>
              <a:graphicFrameLocks noChangeAspect="1"/>
            </p:cNvGraphicFramePr>
            <p:nvPr/>
          </p:nvGraphicFramePr>
          <p:xfrm>
            <a:off x="2589719" y="3259832"/>
            <a:ext cx="230399" cy="21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10" imgW="141120" imgH="131040" progId="Equation.Ribbit">
                    <p:embed/>
                  </p:oleObj>
                </mc:Choice>
                <mc:Fallback>
                  <p:oleObj name="Formula" r:id="rId10" imgW="141120" imgH="13104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589719" y="3259832"/>
                          <a:ext cx="230399" cy="216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0" name="直接连接符 69"/>
            <p:cNvCxnSpPr/>
            <p:nvPr/>
          </p:nvCxnSpPr>
          <p:spPr>
            <a:xfrm>
              <a:off x="4570403" y="411619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1" name="组合 70"/>
            <p:cNvGrpSpPr/>
            <p:nvPr/>
          </p:nvGrpSpPr>
          <p:grpSpPr>
            <a:xfrm>
              <a:off x="4272093" y="4684632"/>
              <a:ext cx="108000" cy="108000"/>
              <a:chOff x="5476803" y="2392530"/>
              <a:chExt cx="108000" cy="108000"/>
            </a:xfrm>
          </p:grpSpPr>
          <p:cxnSp>
            <p:nvCxnSpPr>
              <p:cNvPr id="72" name="直接连接符 71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/>
            <p:cNvGrpSpPr/>
            <p:nvPr/>
          </p:nvGrpSpPr>
          <p:grpSpPr>
            <a:xfrm>
              <a:off x="5505122" y="3820344"/>
              <a:ext cx="108000" cy="108000"/>
              <a:chOff x="5476803" y="2392530"/>
              <a:chExt cx="108000" cy="108000"/>
            </a:xfrm>
          </p:grpSpPr>
          <p:cxnSp>
            <p:nvCxnSpPr>
              <p:cNvPr id="75" name="直接连接符 74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直接连接符 76"/>
            <p:cNvCxnSpPr/>
            <p:nvPr/>
          </p:nvCxnSpPr>
          <p:spPr>
            <a:xfrm>
              <a:off x="4320151" y="4358632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4405920" y="3962172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5" name="组合 84"/>
          <p:cNvGrpSpPr/>
          <p:nvPr/>
        </p:nvGrpSpPr>
        <p:grpSpPr>
          <a:xfrm>
            <a:off x="3846393" y="3776431"/>
            <a:ext cx="1804550" cy="1449351"/>
            <a:chOff x="3846393" y="3776431"/>
            <a:chExt cx="1804550" cy="1449351"/>
          </a:xfrm>
        </p:grpSpPr>
        <p:sp>
          <p:nvSpPr>
            <p:cNvPr id="61" name="椭圆 60"/>
            <p:cNvSpPr/>
            <p:nvPr/>
          </p:nvSpPr>
          <p:spPr>
            <a:xfrm>
              <a:off x="3846393" y="4516821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470943" y="3776431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4235768" y="4648632"/>
              <a:ext cx="180000" cy="18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4536585" y="4591092"/>
              <a:ext cx="180000" cy="1800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4539785" y="4023386"/>
              <a:ext cx="180000" cy="1800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4281333" y="4256169"/>
              <a:ext cx="180000" cy="1800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4060259" y="5045782"/>
              <a:ext cx="180000" cy="1800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4374151" y="3864098"/>
              <a:ext cx="180000" cy="1800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7" name="内容占位符 3"/>
          <p:cNvSpPr txBox="1">
            <a:spLocks/>
          </p:cNvSpPr>
          <p:nvPr/>
        </p:nvSpPr>
        <p:spPr>
          <a:xfrm>
            <a:off x="6155814" y="2728834"/>
            <a:ext cx="2731878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不满足约束的样本</a:t>
            </a: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852DF720-5896-4A9D-AF9D-4A423FE2A749}"/>
              </a:ext>
            </a:extLst>
          </p:cNvPr>
          <p:cNvCxnSpPr>
            <a:cxnSpLocks/>
            <a:stCxn id="80" idx="6"/>
            <a:endCxn id="87" idx="2"/>
          </p:cNvCxnSpPr>
          <p:nvPr/>
        </p:nvCxnSpPr>
        <p:spPr>
          <a:xfrm flipV="1">
            <a:off x="4719785" y="3179968"/>
            <a:ext cx="2801968" cy="9334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38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8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0/1</a:t>
            </a:r>
            <a:r>
              <a:rPr lang="zh-CN" altLang="en-US" dirty="0"/>
              <a:t>损失函数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基本想法：最大化间隔的同时</a:t>
            </a:r>
            <a:r>
              <a:rPr lang="en-US" altLang="zh-CN" dirty="0"/>
              <a:t>, </a:t>
            </a:r>
            <a:r>
              <a:rPr lang="zh-CN" altLang="en-US" dirty="0"/>
              <a:t>让不满足约束的样本应尽可能少</a:t>
            </a:r>
            <a:r>
              <a:rPr lang="en-US" altLang="zh-CN" dirty="0"/>
              <a:t>.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其中     是</a:t>
            </a:r>
            <a:r>
              <a:rPr lang="en-US" altLang="zh-CN" dirty="0"/>
              <a:t>”0/1</a:t>
            </a:r>
            <a:r>
              <a:rPr lang="zh-CN" altLang="en-US" dirty="0"/>
              <a:t>损失函数</a:t>
            </a:r>
            <a:r>
              <a:rPr lang="en-US" altLang="zh-CN" dirty="0"/>
              <a:t>”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存在的问题：</a:t>
            </a:r>
            <a:r>
              <a:rPr lang="en-US" altLang="zh-CN" dirty="0"/>
              <a:t>0/1</a:t>
            </a:r>
            <a:r>
              <a:rPr lang="zh-CN" altLang="en-US" dirty="0"/>
              <a:t>损失函数非凸、非连续</a:t>
            </a:r>
            <a:r>
              <a:rPr lang="en-US" altLang="zh-CN" dirty="0"/>
              <a:t>, </a:t>
            </a:r>
            <a:r>
              <a:rPr lang="zh-CN" altLang="en-US" dirty="0"/>
              <a:t>不易优化！</a:t>
            </a:r>
            <a:r>
              <a:rPr lang="en-US" altLang="zh-CN" dirty="0"/>
              <a:t> </a:t>
            </a:r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831" y="1753263"/>
            <a:ext cx="5980694" cy="865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600" y="3025010"/>
            <a:ext cx="408467" cy="3657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023" y="3507489"/>
            <a:ext cx="2627604" cy="9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9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43" y="1240971"/>
            <a:ext cx="7698307" cy="40851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替代损失</a:t>
            </a:r>
          </a:p>
        </p:txBody>
      </p:sp>
      <p:sp>
        <p:nvSpPr>
          <p:cNvPr id="70" name="矩形 69"/>
          <p:cNvSpPr/>
          <p:nvPr/>
        </p:nvSpPr>
        <p:spPr>
          <a:xfrm>
            <a:off x="678919" y="5485916"/>
            <a:ext cx="7931090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zh-CN" altLang="en-US" sz="2400" dirty="0"/>
              <a:t>替代损失函数数学性质较好</a:t>
            </a:r>
            <a:r>
              <a:rPr lang="en-US" altLang="zh-CN" sz="2400" dirty="0"/>
              <a:t>, </a:t>
            </a:r>
            <a:r>
              <a:rPr lang="zh-CN" altLang="en-US" sz="2400" dirty="0"/>
              <a:t>一般是</a:t>
            </a:r>
            <a:r>
              <a:rPr lang="en-US" altLang="zh-CN" sz="2400" dirty="0"/>
              <a:t>0/1</a:t>
            </a:r>
            <a:r>
              <a:rPr lang="zh-CN" altLang="en-US" sz="2400" dirty="0"/>
              <a:t>损失函数的上界</a:t>
            </a:r>
            <a:endParaRPr lang="en-US" altLang="zh-CN" sz="2400" dirty="0"/>
          </a:p>
        </p:txBody>
      </p:sp>
      <p:sp>
        <p:nvSpPr>
          <p:cNvPr id="71" name="矩形 70"/>
          <p:cNvSpPr/>
          <p:nvPr/>
        </p:nvSpPr>
        <p:spPr>
          <a:xfrm>
            <a:off x="520300" y="1755004"/>
            <a:ext cx="195092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zh-CN" altLang="en-US" sz="2400" dirty="0"/>
              <a:t>软间隔</a:t>
            </a:r>
            <a:r>
              <a:rPr lang="en-US" altLang="zh-CN" sz="2400" dirty="0"/>
              <a:t>SVM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92309" y="2556585"/>
            <a:ext cx="257746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07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软间隔支持向量机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18" y="966494"/>
            <a:ext cx="5852667" cy="792549"/>
          </a:xfrm>
        </p:spPr>
      </p:pic>
      <p:sp>
        <p:nvSpPr>
          <p:cNvPr id="10" name="内容占位符 3"/>
          <p:cNvSpPr txBox="1">
            <a:spLocks/>
          </p:cNvSpPr>
          <p:nvPr/>
        </p:nvSpPr>
        <p:spPr>
          <a:xfrm>
            <a:off x="575684" y="1183837"/>
            <a:ext cx="1353857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原始问题</a:t>
            </a:r>
          </a:p>
        </p:txBody>
      </p:sp>
      <p:sp>
        <p:nvSpPr>
          <p:cNvPr id="11" name="内容占位符 3"/>
          <p:cNvSpPr txBox="1">
            <a:spLocks/>
          </p:cNvSpPr>
          <p:nvPr/>
        </p:nvSpPr>
        <p:spPr>
          <a:xfrm>
            <a:off x="575684" y="4660522"/>
            <a:ext cx="1353857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对偶问题</a:t>
            </a:r>
          </a:p>
        </p:txBody>
      </p:sp>
      <p:sp>
        <p:nvSpPr>
          <p:cNvPr id="13" name="矩形 12"/>
          <p:cNvSpPr/>
          <p:nvPr/>
        </p:nvSpPr>
        <p:spPr>
          <a:xfrm>
            <a:off x="907846" y="5830455"/>
            <a:ext cx="7328308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/>
              <a:t>根据</a:t>
            </a:r>
            <a:r>
              <a:rPr lang="en-US" altLang="zh-CN" sz="2400" dirty="0"/>
              <a:t>KKT</a:t>
            </a:r>
            <a:r>
              <a:rPr lang="zh-CN" altLang="en-US" sz="2400" dirty="0"/>
              <a:t>条件可推得最终模型仅与支持向量有关</a:t>
            </a:r>
            <a:r>
              <a:rPr lang="en-US" altLang="zh-CN" sz="2400" dirty="0"/>
              <a:t>, </a:t>
            </a:r>
            <a:r>
              <a:rPr lang="zh-CN" altLang="en-US" sz="2400" dirty="0"/>
              <a:t>也即</a:t>
            </a:r>
            <a:r>
              <a:rPr lang="en-US" altLang="zh-CN" sz="2400" dirty="0"/>
              <a:t>hinge</a:t>
            </a:r>
            <a:r>
              <a:rPr lang="zh-CN" altLang="en-US" sz="2400" dirty="0"/>
              <a:t>损失函数依然保持了支持向量机解的</a:t>
            </a:r>
            <a:r>
              <a:rPr lang="zh-CN" altLang="en-US" sz="2400" dirty="0">
                <a:solidFill>
                  <a:schemeClr val="tx2"/>
                </a:solidFill>
              </a:rPr>
              <a:t>稀疏性</a:t>
            </a:r>
            <a:r>
              <a:rPr lang="en-US" altLang="zh-CN" sz="2400" dirty="0"/>
              <a:t>.</a:t>
            </a:r>
            <a:endParaRPr lang="zh-CN" altLang="en-US" sz="2200" dirty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91" y="3938079"/>
            <a:ext cx="6163590" cy="189602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575684" y="1817916"/>
            <a:ext cx="6221171" cy="2095001"/>
            <a:chOff x="575684" y="1904542"/>
            <a:chExt cx="6221171" cy="2095001"/>
          </a:xfrm>
        </p:grpSpPr>
        <p:grpSp>
          <p:nvGrpSpPr>
            <p:cNvPr id="8" name="组合 7"/>
            <p:cNvGrpSpPr/>
            <p:nvPr/>
          </p:nvGrpSpPr>
          <p:grpSpPr>
            <a:xfrm>
              <a:off x="2557424" y="1904542"/>
              <a:ext cx="4239431" cy="2095001"/>
              <a:chOff x="2278957" y="1537356"/>
              <a:chExt cx="4239431" cy="209500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>
                <a:lum bright="10000" contrast="40000"/>
              </a:blip>
              <a:stretch>
                <a:fillRect/>
              </a:stretch>
            </p:blipFill>
            <p:spPr>
              <a:xfrm>
                <a:off x="2278957" y="1537356"/>
                <a:ext cx="3380698" cy="1061698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5">
                <a:lum bright="-10000" contrast="40000"/>
              </a:blip>
              <a:stretch>
                <a:fillRect/>
              </a:stretch>
            </p:blipFill>
            <p:spPr>
              <a:xfrm>
                <a:off x="2495962" y="2450589"/>
                <a:ext cx="4022426" cy="1181768"/>
              </a:xfrm>
              <a:prstGeom prst="rect">
                <a:avLst/>
              </a:prstGeom>
            </p:spPr>
          </p:pic>
        </p:grpSp>
        <p:sp>
          <p:nvSpPr>
            <p:cNvPr id="3" name="文本框 2"/>
            <p:cNvSpPr txBox="1"/>
            <p:nvPr/>
          </p:nvSpPr>
          <p:spPr>
            <a:xfrm>
              <a:off x="575684" y="2352500"/>
              <a:ext cx="18774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dirty="0"/>
                <a:t>引入松弛变量</a:t>
              </a: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6150542" y="5611528"/>
            <a:ext cx="58714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89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5332416"/>
          </a:xfrm>
        </p:spPr>
        <p:txBody>
          <a:bodyPr>
            <a:normAutofit/>
          </a:bodyPr>
          <a:lstStyle/>
          <a:p>
            <a:r>
              <a:rPr lang="zh-CN" altLang="en-US" dirty="0"/>
              <a:t>支持向量机学习模型的更一般形式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通过替换上面两个部分</a:t>
            </a:r>
            <a:r>
              <a:rPr lang="en-US" altLang="zh-CN" dirty="0"/>
              <a:t>, </a:t>
            </a:r>
            <a:r>
              <a:rPr lang="zh-CN" altLang="en-US" dirty="0"/>
              <a:t>可以得到许多其他学习模型</a:t>
            </a:r>
            <a:endParaRPr lang="en-US" altLang="zh-CN" dirty="0"/>
          </a:p>
          <a:p>
            <a:pPr lvl="1"/>
            <a:r>
              <a:rPr lang="zh-CN" altLang="en-US" dirty="0"/>
              <a:t>对数几率回归</a:t>
            </a:r>
            <a:r>
              <a:rPr lang="en-US" altLang="zh-CN" dirty="0"/>
              <a:t>(Logistic Regression)</a:t>
            </a:r>
          </a:p>
          <a:p>
            <a:pPr lvl="1"/>
            <a:r>
              <a:rPr lang="zh-CN" altLang="en-US" dirty="0"/>
              <a:t>最小绝对收缩选择算子</a:t>
            </a:r>
            <a:r>
              <a:rPr lang="en-US" altLang="zh-CN" dirty="0"/>
              <a:t>(LASSO)</a:t>
            </a:r>
          </a:p>
          <a:p>
            <a:pPr lvl="1"/>
            <a:r>
              <a:rPr lang="en-US" altLang="zh-CN" dirty="0"/>
              <a:t>……</a:t>
            </a:r>
          </a:p>
        </p:txBody>
      </p:sp>
      <p:sp>
        <p:nvSpPr>
          <p:cNvPr id="7" name="矩形 6"/>
          <p:cNvSpPr/>
          <p:nvPr/>
        </p:nvSpPr>
        <p:spPr>
          <a:xfrm>
            <a:off x="2356835" y="2866649"/>
            <a:ext cx="2073498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dirty="0"/>
              <a:t>结构风险</a:t>
            </a:r>
            <a:r>
              <a:rPr lang="en-US" altLang="zh-CN" sz="2000" dirty="0"/>
              <a:t>, </a:t>
            </a:r>
            <a:r>
              <a:rPr lang="zh-CN" altLang="en-US" sz="2000" dirty="0"/>
              <a:t>描述模型的某些性质</a:t>
            </a:r>
            <a:endParaRPr lang="zh-CN" altLang="en-US" sz="2000" dirty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5314" y="2866649"/>
            <a:ext cx="2650341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dirty="0"/>
              <a:t>经验风险</a:t>
            </a:r>
            <a:r>
              <a:rPr lang="en-US" altLang="zh-CN" sz="2000" dirty="0"/>
              <a:t>, </a:t>
            </a:r>
            <a:r>
              <a:rPr lang="zh-CN" altLang="en-US" sz="2000" dirty="0"/>
              <a:t>描述模型与训练数据的契合程度</a:t>
            </a:r>
            <a:endParaRPr lang="zh-CN" altLang="en-US" sz="2000" dirty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4" name="下箭头 3"/>
          <p:cNvSpPr/>
          <p:nvPr/>
        </p:nvSpPr>
        <p:spPr>
          <a:xfrm rot="10800000">
            <a:off x="3903262" y="2453984"/>
            <a:ext cx="286603" cy="23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0800000">
            <a:off x="5558474" y="2453984"/>
            <a:ext cx="286603" cy="232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20" y="1728242"/>
            <a:ext cx="3158002" cy="7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1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4" grpId="0" animBg="1"/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间隔与支持向量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对偶问题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核函数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软间隔与正则化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/>
              <a:t>支持向量回归</a:t>
            </a:r>
            <a:endParaRPr lang="en-US" altLang="zh-CN" dirty="0"/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核方法</a:t>
            </a:r>
          </a:p>
        </p:txBody>
      </p:sp>
    </p:spTree>
    <p:extLst>
      <p:ext uri="{BB962C8B-B14F-4D97-AF65-F5344CB8AC3E}">
        <p14:creationId xmlns:p14="http://schemas.microsoft.com/office/powerpoint/2010/main" val="104717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最大间隔分类器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0" y="918350"/>
            <a:ext cx="9016678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线性模型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2" descr="支持向量机模型; 最大间隔分类器; 分类问题与线性模型;">
            <a:extLst>
              <a:ext uri="{FF2B5EF4-FFF2-40B4-BE49-F238E27FC236}">
                <a16:creationId xmlns:a16="http://schemas.microsoft.com/office/drawing/2014/main" id="{1FDD16AA-8A74-7A55-FEC9-556E83025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4213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296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支持向量回归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特点</a:t>
            </a:r>
            <a:r>
              <a:rPr lang="en-US" altLang="zh-CN" dirty="0"/>
              <a:t>: </a:t>
            </a:r>
            <a:r>
              <a:rPr lang="zh-CN" altLang="en-US" dirty="0"/>
              <a:t>允许模型输出和实际输出间存在  的偏差</a:t>
            </a:r>
            <a:r>
              <a:rPr lang="en-US" altLang="zh-CN" dirty="0"/>
              <a:t>.</a:t>
            </a:r>
            <a:endParaRPr lang="zh-CN" altLang="en-US" dirty="0"/>
          </a:p>
        </p:txBody>
      </p:sp>
      <p:cxnSp>
        <p:nvCxnSpPr>
          <p:cNvPr id="36" name="直接箭头连接符 35"/>
          <p:cNvCxnSpPr/>
          <p:nvPr/>
        </p:nvCxnSpPr>
        <p:spPr>
          <a:xfrm flipH="1" flipV="1">
            <a:off x="2229524" y="2287375"/>
            <a:ext cx="0" cy="3255783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2218934" y="5543236"/>
            <a:ext cx="3907003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983921" y="5437905"/>
            <a:ext cx="354568" cy="39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"/>
              </a:rPr>
              <a:t>0</a:t>
            </a:r>
            <a:endParaRPr lang="zh-CN" altLang="en-US" sz="1400" dirty="0">
              <a:latin typeface="Times "/>
            </a:endParaRPr>
          </a:p>
        </p:txBody>
      </p:sp>
      <p:graphicFrame>
        <p:nvGraphicFramePr>
          <p:cNvPr id="39" name="对象 38"/>
          <p:cNvGraphicFramePr>
            <a:graphicFrameLocks noChangeAspect="1"/>
          </p:cNvGraphicFramePr>
          <p:nvPr/>
        </p:nvGraphicFramePr>
        <p:xfrm>
          <a:off x="5588101" y="5626939"/>
          <a:ext cx="180492" cy="274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86400" imgH="129600" progId="Equation.Ribbit">
                  <p:embed/>
                </p:oleObj>
              </mc:Choice>
              <mc:Fallback>
                <p:oleObj name="Formula" r:id="rId3" imgW="86400" imgH="129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88101" y="5626939"/>
                        <a:ext cx="180492" cy="274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/>
        </p:nvGraphicFramePr>
        <p:xfrm>
          <a:off x="1939746" y="2544264"/>
          <a:ext cx="147675" cy="242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81360" imgH="131040" progId="Equation.Ribbit">
                  <p:embed/>
                </p:oleObj>
              </mc:Choice>
              <mc:Fallback>
                <p:oleObj name="Formula" r:id="rId5" imgW="81360" imgH="1310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39746" y="2544264"/>
                        <a:ext cx="147675" cy="2420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椭圆 40"/>
          <p:cNvSpPr>
            <a:spLocks noChangeAspect="1"/>
          </p:cNvSpPr>
          <p:nvPr/>
        </p:nvSpPr>
        <p:spPr>
          <a:xfrm>
            <a:off x="3708339" y="4861485"/>
            <a:ext cx="139536" cy="1395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4315449" y="4270793"/>
            <a:ext cx="139536" cy="1395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3" name="对象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493070"/>
              </p:ext>
            </p:extLst>
          </p:nvPr>
        </p:nvGraphicFramePr>
        <p:xfrm>
          <a:off x="5682534" y="3994241"/>
          <a:ext cx="902461" cy="291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552600" imgH="177840" progId="Equation.Ribbit">
                  <p:embed/>
                </p:oleObj>
              </mc:Choice>
              <mc:Fallback>
                <p:oleObj name="Formula" r:id="rId7" imgW="55260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82534" y="3994241"/>
                        <a:ext cx="902461" cy="291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/>
        </p:nvGraphicFramePr>
        <p:xfrm>
          <a:off x="4068276" y="2544264"/>
          <a:ext cx="869644" cy="291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533520" imgH="177840" progId="Equation.Ribbit">
                  <p:embed/>
                </p:oleObj>
              </mc:Choice>
              <mc:Fallback>
                <p:oleObj name="Formula" r:id="rId9" imgW="53352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68276" y="2544264"/>
                        <a:ext cx="869644" cy="291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5441950" y="2724150"/>
          <a:ext cx="1755775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1076040" imgH="196920" progId="Equation.Ribbit">
                  <p:embed/>
                </p:oleObj>
              </mc:Choice>
              <mc:Fallback>
                <p:oleObj name="Formula" r:id="rId11" imgW="1076040" imgH="196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41950" y="2724150"/>
                        <a:ext cx="1755775" cy="32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任意多边形 45"/>
          <p:cNvSpPr/>
          <p:nvPr/>
        </p:nvSpPr>
        <p:spPr>
          <a:xfrm>
            <a:off x="4698728" y="2815742"/>
            <a:ext cx="239973" cy="479937"/>
          </a:xfrm>
          <a:custGeom>
            <a:avLst/>
            <a:gdLst>
              <a:gd name="connsiteX0" fmla="*/ 0 w 185738"/>
              <a:gd name="connsiteY0" fmla="*/ 0 h 371475"/>
              <a:gd name="connsiteX1" fmla="*/ 33338 w 185738"/>
              <a:gd name="connsiteY1" fmla="*/ 204787 h 371475"/>
              <a:gd name="connsiteX2" fmla="*/ 185738 w 185738"/>
              <a:gd name="connsiteY2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738" h="371475">
                <a:moveTo>
                  <a:pt x="0" y="0"/>
                </a:moveTo>
                <a:cubicBezTo>
                  <a:pt x="1191" y="71437"/>
                  <a:pt x="2382" y="142875"/>
                  <a:pt x="33338" y="204787"/>
                </a:cubicBezTo>
                <a:cubicBezTo>
                  <a:pt x="64294" y="266699"/>
                  <a:pt x="125016" y="319087"/>
                  <a:pt x="185738" y="371475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5051832" y="3833868"/>
            <a:ext cx="484047" cy="320746"/>
          </a:xfrm>
          <a:custGeom>
            <a:avLst/>
            <a:gdLst>
              <a:gd name="connsiteX0" fmla="*/ 374650 w 374650"/>
              <a:gd name="connsiteY0" fmla="*/ 247650 h 248260"/>
              <a:gd name="connsiteX1" fmla="*/ 209550 w 374650"/>
              <a:gd name="connsiteY1" fmla="*/ 209550 h 248260"/>
              <a:gd name="connsiteX2" fmla="*/ 0 w 374650"/>
              <a:gd name="connsiteY2" fmla="*/ 0 h 24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650" h="248260">
                <a:moveTo>
                  <a:pt x="374650" y="247650"/>
                </a:moveTo>
                <a:cubicBezTo>
                  <a:pt x="323321" y="249237"/>
                  <a:pt x="271992" y="250825"/>
                  <a:pt x="209550" y="209550"/>
                </a:cubicBezTo>
                <a:cubicBezTo>
                  <a:pt x="147108" y="168275"/>
                  <a:pt x="73554" y="84137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 flipV="1">
            <a:off x="5552166" y="3039249"/>
            <a:ext cx="688989" cy="303368"/>
          </a:xfrm>
          <a:custGeom>
            <a:avLst/>
            <a:gdLst>
              <a:gd name="connsiteX0" fmla="*/ 368300 w 368300"/>
              <a:gd name="connsiteY0" fmla="*/ 228600 h 241300"/>
              <a:gd name="connsiteX1" fmla="*/ 209550 w 368300"/>
              <a:gd name="connsiteY1" fmla="*/ 215900 h 241300"/>
              <a:gd name="connsiteX2" fmla="*/ 0 w 368300"/>
              <a:gd name="connsiteY2" fmla="*/ 0 h 241300"/>
              <a:gd name="connsiteX0" fmla="*/ 349250 w 349250"/>
              <a:gd name="connsiteY0" fmla="*/ 247650 h 254239"/>
              <a:gd name="connsiteX1" fmla="*/ 209550 w 349250"/>
              <a:gd name="connsiteY1" fmla="*/ 215900 h 254239"/>
              <a:gd name="connsiteX2" fmla="*/ 0 w 349250"/>
              <a:gd name="connsiteY2" fmla="*/ 0 h 254239"/>
              <a:gd name="connsiteX0" fmla="*/ 374650 w 374650"/>
              <a:gd name="connsiteY0" fmla="*/ 254000 h 259411"/>
              <a:gd name="connsiteX1" fmla="*/ 209550 w 374650"/>
              <a:gd name="connsiteY1" fmla="*/ 215900 h 259411"/>
              <a:gd name="connsiteX2" fmla="*/ 0 w 374650"/>
              <a:gd name="connsiteY2" fmla="*/ 0 h 259411"/>
              <a:gd name="connsiteX0" fmla="*/ 374650 w 374650"/>
              <a:gd name="connsiteY0" fmla="*/ 254000 h 254671"/>
              <a:gd name="connsiteX1" fmla="*/ 209550 w 374650"/>
              <a:gd name="connsiteY1" fmla="*/ 215900 h 254671"/>
              <a:gd name="connsiteX2" fmla="*/ 0 w 374650"/>
              <a:gd name="connsiteY2" fmla="*/ 0 h 254671"/>
              <a:gd name="connsiteX0" fmla="*/ 374650 w 374650"/>
              <a:gd name="connsiteY0" fmla="*/ 254000 h 254033"/>
              <a:gd name="connsiteX1" fmla="*/ 175891 w 374650"/>
              <a:gd name="connsiteY1" fmla="*/ 165412 h 254033"/>
              <a:gd name="connsiteX2" fmla="*/ 0 w 374650"/>
              <a:gd name="connsiteY2" fmla="*/ 0 h 254033"/>
              <a:gd name="connsiteX0" fmla="*/ 374650 w 374650"/>
              <a:gd name="connsiteY0" fmla="*/ 242781 h 242822"/>
              <a:gd name="connsiteX1" fmla="*/ 175891 w 374650"/>
              <a:gd name="connsiteY1" fmla="*/ 165412 h 242822"/>
              <a:gd name="connsiteX2" fmla="*/ 0 w 374650"/>
              <a:gd name="connsiteY2" fmla="*/ 0 h 242822"/>
              <a:gd name="connsiteX0" fmla="*/ 374650 w 374650"/>
              <a:gd name="connsiteY0" fmla="*/ 242781 h 243284"/>
              <a:gd name="connsiteX1" fmla="*/ 198330 w 374650"/>
              <a:gd name="connsiteY1" fmla="*/ 204681 h 243284"/>
              <a:gd name="connsiteX2" fmla="*/ 0 w 374650"/>
              <a:gd name="connsiteY2" fmla="*/ 0 h 243284"/>
              <a:gd name="connsiteX0" fmla="*/ 374650 w 849817"/>
              <a:gd name="connsiteY0" fmla="*/ 242781 h 242793"/>
              <a:gd name="connsiteX1" fmla="*/ 845203 w 849817"/>
              <a:gd name="connsiteY1" fmla="*/ 71648 h 242793"/>
              <a:gd name="connsiteX2" fmla="*/ 0 w 849817"/>
              <a:gd name="connsiteY2" fmla="*/ 0 h 242793"/>
              <a:gd name="connsiteX0" fmla="*/ 1403357 w 1403357"/>
              <a:gd name="connsiteY0" fmla="*/ 141315 h 141366"/>
              <a:gd name="connsiteX1" fmla="*/ 845203 w 1403357"/>
              <a:gd name="connsiteY1" fmla="*/ 71648 h 141366"/>
              <a:gd name="connsiteX2" fmla="*/ 0 w 1403357"/>
              <a:gd name="connsiteY2" fmla="*/ 0 h 141366"/>
              <a:gd name="connsiteX0" fmla="*/ 1403357 w 1403357"/>
              <a:gd name="connsiteY0" fmla="*/ 141315 h 141315"/>
              <a:gd name="connsiteX1" fmla="*/ 845203 w 1403357"/>
              <a:gd name="connsiteY1" fmla="*/ 71648 h 141315"/>
              <a:gd name="connsiteX2" fmla="*/ 0 w 1403357"/>
              <a:gd name="connsiteY2" fmla="*/ 0 h 141315"/>
              <a:gd name="connsiteX0" fmla="*/ 1403357 w 1403357"/>
              <a:gd name="connsiteY0" fmla="*/ 141315 h 141315"/>
              <a:gd name="connsiteX1" fmla="*/ 845203 w 1403357"/>
              <a:gd name="connsiteY1" fmla="*/ 71648 h 141315"/>
              <a:gd name="connsiteX2" fmla="*/ 0 w 1403357"/>
              <a:gd name="connsiteY2" fmla="*/ 0 h 141315"/>
              <a:gd name="connsiteX0" fmla="*/ 1403357 w 1403357"/>
              <a:gd name="connsiteY0" fmla="*/ 141315 h 141315"/>
              <a:gd name="connsiteX1" fmla="*/ 845203 w 1403357"/>
              <a:gd name="connsiteY1" fmla="*/ 71648 h 141315"/>
              <a:gd name="connsiteX2" fmla="*/ 0 w 1403357"/>
              <a:gd name="connsiteY2" fmla="*/ 0 h 141315"/>
              <a:gd name="connsiteX0" fmla="*/ 1403357 w 1403357"/>
              <a:gd name="connsiteY0" fmla="*/ 141315 h 141315"/>
              <a:gd name="connsiteX1" fmla="*/ 957507 w 1403357"/>
              <a:gd name="connsiteY1" fmla="*/ 31062 h 141315"/>
              <a:gd name="connsiteX2" fmla="*/ 0 w 1403357"/>
              <a:gd name="connsiteY2" fmla="*/ 0 h 141315"/>
              <a:gd name="connsiteX0" fmla="*/ 1403357 w 1403357"/>
              <a:gd name="connsiteY0" fmla="*/ 141315 h 141315"/>
              <a:gd name="connsiteX1" fmla="*/ 957507 w 1403357"/>
              <a:gd name="connsiteY1" fmla="*/ 31062 h 141315"/>
              <a:gd name="connsiteX2" fmla="*/ 0 w 1403357"/>
              <a:gd name="connsiteY2" fmla="*/ 0 h 141315"/>
              <a:gd name="connsiteX0" fmla="*/ 1403357 w 1403357"/>
              <a:gd name="connsiteY0" fmla="*/ 141542 h 141542"/>
              <a:gd name="connsiteX1" fmla="*/ 957507 w 1403357"/>
              <a:gd name="connsiteY1" fmla="*/ 31289 h 141542"/>
              <a:gd name="connsiteX2" fmla="*/ 0 w 1403357"/>
              <a:gd name="connsiteY2" fmla="*/ 227 h 141542"/>
              <a:gd name="connsiteX0" fmla="*/ 1160780 w 1160780"/>
              <a:gd name="connsiteY0" fmla="*/ 166259 h 166259"/>
              <a:gd name="connsiteX1" fmla="*/ 714930 w 1160780"/>
              <a:gd name="connsiteY1" fmla="*/ 56006 h 166259"/>
              <a:gd name="connsiteX2" fmla="*/ 0 w 1160780"/>
              <a:gd name="connsiteY2" fmla="*/ 142 h 166259"/>
              <a:gd name="connsiteX0" fmla="*/ 1160780 w 1160780"/>
              <a:gd name="connsiteY0" fmla="*/ 166519 h 166519"/>
              <a:gd name="connsiteX1" fmla="*/ 759852 w 1160780"/>
              <a:gd name="connsiteY1" fmla="*/ 13425 h 166519"/>
              <a:gd name="connsiteX2" fmla="*/ 0 w 1160780"/>
              <a:gd name="connsiteY2" fmla="*/ 402 h 166519"/>
              <a:gd name="connsiteX0" fmla="*/ 1160780 w 1160780"/>
              <a:gd name="connsiteY0" fmla="*/ 166519 h 166519"/>
              <a:gd name="connsiteX1" fmla="*/ 759852 w 1160780"/>
              <a:gd name="connsiteY1" fmla="*/ 13425 h 166519"/>
              <a:gd name="connsiteX2" fmla="*/ 0 w 1160780"/>
              <a:gd name="connsiteY2" fmla="*/ 402 h 166519"/>
              <a:gd name="connsiteX0" fmla="*/ 1160780 w 1160780"/>
              <a:gd name="connsiteY0" fmla="*/ 166755 h 166755"/>
              <a:gd name="connsiteX1" fmla="*/ 759852 w 1160780"/>
              <a:gd name="connsiteY1" fmla="*/ 13661 h 166755"/>
              <a:gd name="connsiteX2" fmla="*/ 0 w 1160780"/>
              <a:gd name="connsiteY2" fmla="*/ 638 h 166755"/>
              <a:gd name="connsiteX0" fmla="*/ 1160780 w 1160780"/>
              <a:gd name="connsiteY0" fmla="*/ 166755 h 166755"/>
              <a:gd name="connsiteX1" fmla="*/ 696962 w 1160780"/>
              <a:gd name="connsiteY1" fmla="*/ 13661 h 166755"/>
              <a:gd name="connsiteX2" fmla="*/ 0 w 1160780"/>
              <a:gd name="connsiteY2" fmla="*/ 638 h 166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0780" h="166755">
                <a:moveTo>
                  <a:pt x="1160780" y="166755"/>
                </a:moveTo>
                <a:cubicBezTo>
                  <a:pt x="1091892" y="55495"/>
                  <a:pt x="988505" y="24812"/>
                  <a:pt x="696962" y="13661"/>
                </a:cubicBezTo>
                <a:cubicBezTo>
                  <a:pt x="445849" y="9275"/>
                  <a:pt x="195372" y="-2909"/>
                  <a:pt x="0" y="638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/>
          <p:cNvCxnSpPr/>
          <p:nvPr/>
        </p:nvCxnSpPr>
        <p:spPr>
          <a:xfrm rot="19928571">
            <a:off x="2509891" y="4054606"/>
            <a:ext cx="3209324" cy="112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rot="19928571">
            <a:off x="2500851" y="3796841"/>
            <a:ext cx="3218324" cy="1361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rot="19928571">
            <a:off x="2500851" y="4314176"/>
            <a:ext cx="3218324" cy="1361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>
            <a:spLocks noChangeAspect="1"/>
          </p:cNvSpPr>
          <p:nvPr/>
        </p:nvSpPr>
        <p:spPr>
          <a:xfrm>
            <a:off x="2852054" y="4084848"/>
            <a:ext cx="139536" cy="1395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>
            <a:off x="3334511" y="3432119"/>
            <a:ext cx="139536" cy="1395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>
            <a:spLocks noChangeAspect="1"/>
          </p:cNvSpPr>
          <p:nvPr/>
        </p:nvSpPr>
        <p:spPr>
          <a:xfrm>
            <a:off x="4032900" y="3443602"/>
            <a:ext cx="139536" cy="1395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>
            <a:spLocks noChangeAspect="1"/>
          </p:cNvSpPr>
          <p:nvPr/>
        </p:nvSpPr>
        <p:spPr>
          <a:xfrm>
            <a:off x="3242549" y="4270793"/>
            <a:ext cx="139536" cy="1395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>
            <a:off x="3638571" y="4097408"/>
            <a:ext cx="139536" cy="1395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>
            <a:off x="4385217" y="3877860"/>
            <a:ext cx="139536" cy="1395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>
            <a:off x="3568804" y="3768361"/>
            <a:ext cx="139536" cy="1395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>
            <a:off x="4626118" y="3325872"/>
            <a:ext cx="139536" cy="1395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>
            <a:spLocks noChangeAspect="1"/>
          </p:cNvSpPr>
          <p:nvPr/>
        </p:nvSpPr>
        <p:spPr>
          <a:xfrm>
            <a:off x="2933992" y="4887423"/>
            <a:ext cx="139536" cy="1395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>
            <a:off x="3799464" y="4577470"/>
            <a:ext cx="139536" cy="1395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>
            <a:off x="5051832" y="2883279"/>
            <a:ext cx="139536" cy="1395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>
            <a:spLocks noChangeAspect="1"/>
          </p:cNvSpPr>
          <p:nvPr/>
        </p:nvSpPr>
        <p:spPr>
          <a:xfrm>
            <a:off x="4837988" y="4120343"/>
            <a:ext cx="139536" cy="1395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5313045" y="3769119"/>
            <a:ext cx="139536" cy="1395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>
            <a:off x="4626118" y="3596352"/>
            <a:ext cx="139536" cy="13953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 65"/>
          <p:cNvSpPr/>
          <p:nvPr/>
        </p:nvSpPr>
        <p:spPr>
          <a:xfrm>
            <a:off x="2687102" y="3061120"/>
            <a:ext cx="2845213" cy="2008353"/>
          </a:xfrm>
          <a:custGeom>
            <a:avLst/>
            <a:gdLst>
              <a:gd name="connsiteX0" fmla="*/ 0 w 2202180"/>
              <a:gd name="connsiteY0" fmla="*/ 1143000 h 1554480"/>
              <a:gd name="connsiteX1" fmla="*/ 7620 w 2202180"/>
              <a:gd name="connsiteY1" fmla="*/ 1554480 h 1554480"/>
              <a:gd name="connsiteX2" fmla="*/ 2202180 w 2202180"/>
              <a:gd name="connsiteY2" fmla="*/ 403860 h 1554480"/>
              <a:gd name="connsiteX3" fmla="*/ 2194560 w 2202180"/>
              <a:gd name="connsiteY3" fmla="*/ 0 h 1554480"/>
              <a:gd name="connsiteX4" fmla="*/ 0 w 2202180"/>
              <a:gd name="connsiteY4" fmla="*/ 114300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180" h="1554480">
                <a:moveTo>
                  <a:pt x="0" y="1143000"/>
                </a:moveTo>
                <a:lnTo>
                  <a:pt x="7620" y="1554480"/>
                </a:lnTo>
                <a:lnTo>
                  <a:pt x="2202180" y="403860"/>
                </a:lnTo>
                <a:lnTo>
                  <a:pt x="219456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内容占位符 3"/>
          <p:cNvSpPr txBox="1">
            <a:spLocks/>
          </p:cNvSpPr>
          <p:nvPr/>
        </p:nvSpPr>
        <p:spPr>
          <a:xfrm>
            <a:off x="1643703" y="4623358"/>
            <a:ext cx="1027380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间隔带</a:t>
            </a:r>
          </a:p>
        </p:txBody>
      </p:sp>
      <p:graphicFrame>
        <p:nvGraphicFramePr>
          <p:cNvPr id="68" name="对象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130746"/>
              </p:ext>
            </p:extLst>
          </p:nvPr>
        </p:nvGraphicFramePr>
        <p:xfrm>
          <a:off x="1400243" y="4686925"/>
          <a:ext cx="290912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3" imgW="138600" imgH="153720" progId="Equation.Ribbit">
                  <p:embed/>
                </p:oleObj>
              </mc:Choice>
              <mc:Fallback>
                <p:oleObj name="Formula" r:id="rId13" imgW="138600" imgH="153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400243" y="4686925"/>
                        <a:ext cx="290912" cy="3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586473F3-06E5-4B63-B391-D544F60E93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746" y="1285060"/>
            <a:ext cx="121677" cy="1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2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66" grpId="0" animBg="1"/>
      <p:bldP spid="6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损失函数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落入中间    间隔带的样本不计算损失</a:t>
            </a:r>
            <a:r>
              <a:rPr lang="en-US" altLang="zh-CN" dirty="0"/>
              <a:t>, </a:t>
            </a:r>
            <a:r>
              <a:rPr lang="zh-CN" altLang="en-US" dirty="0"/>
              <a:t>从而使得模型获得稀疏性</a:t>
            </a:r>
            <a:r>
              <a:rPr lang="en-US" altLang="zh-CN" dirty="0"/>
              <a:t>.</a:t>
            </a:r>
            <a:endParaRPr lang="zh-CN" altLang="en-US" dirty="0"/>
          </a:p>
        </p:txBody>
      </p:sp>
      <p:cxnSp>
        <p:nvCxnSpPr>
          <p:cNvPr id="81" name="直接箭头连接符 80"/>
          <p:cNvCxnSpPr/>
          <p:nvPr/>
        </p:nvCxnSpPr>
        <p:spPr>
          <a:xfrm flipH="1" flipV="1">
            <a:off x="3461097" y="2178264"/>
            <a:ext cx="0" cy="3288307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>
            <a:off x="1181875" y="5466649"/>
            <a:ext cx="469757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3271962" y="5448651"/>
            <a:ext cx="358104" cy="40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"/>
              </a:rPr>
              <a:t>0</a:t>
            </a:r>
            <a:endParaRPr lang="zh-CN" altLang="en-US" sz="1400" dirty="0">
              <a:latin typeface="Times "/>
            </a:endParaRPr>
          </a:p>
        </p:txBody>
      </p:sp>
      <p:graphicFrame>
        <p:nvGraphicFramePr>
          <p:cNvPr id="84" name="对象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868054"/>
              </p:ext>
            </p:extLst>
          </p:nvPr>
        </p:nvGraphicFramePr>
        <p:xfrm>
          <a:off x="5434225" y="5548169"/>
          <a:ext cx="161577" cy="279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76320" imgH="129600" progId="Equation.Ribbit">
                  <p:embed/>
                </p:oleObj>
              </mc:Choice>
              <mc:Fallback>
                <p:oleObj name="Formula" r:id="rId2" imgW="76320" imgH="129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34225" y="5548169"/>
                        <a:ext cx="161577" cy="2796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对象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434123"/>
              </p:ext>
            </p:extLst>
          </p:nvPr>
        </p:nvGraphicFramePr>
        <p:xfrm>
          <a:off x="2733920" y="2330206"/>
          <a:ext cx="530303" cy="381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249120" imgH="177840" progId="Equation.Ribbit">
                  <p:embed/>
                </p:oleObj>
              </mc:Choice>
              <mc:Fallback>
                <p:oleObj name="Formula" r:id="rId4" imgW="24912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33920" y="2330206"/>
                        <a:ext cx="530303" cy="3811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任意多边形 85"/>
          <p:cNvSpPr/>
          <p:nvPr/>
        </p:nvSpPr>
        <p:spPr>
          <a:xfrm>
            <a:off x="3453860" y="2976735"/>
            <a:ext cx="1528766" cy="2473374"/>
          </a:xfrm>
          <a:custGeom>
            <a:avLst/>
            <a:gdLst>
              <a:gd name="connsiteX0" fmla="*/ 0 w 1171575"/>
              <a:gd name="connsiteY0" fmla="*/ 1895475 h 1895475"/>
              <a:gd name="connsiteX1" fmla="*/ 381000 w 1171575"/>
              <a:gd name="connsiteY1" fmla="*/ 1733550 h 1895475"/>
              <a:gd name="connsiteX2" fmla="*/ 752475 w 1171575"/>
              <a:gd name="connsiteY2" fmla="*/ 1200150 h 1895475"/>
              <a:gd name="connsiteX3" fmla="*/ 1171575 w 1171575"/>
              <a:gd name="connsiteY3" fmla="*/ 0 h 1895475"/>
              <a:gd name="connsiteX0" fmla="*/ 0 w 1171575"/>
              <a:gd name="connsiteY0" fmla="*/ 1895475 h 1895475"/>
              <a:gd name="connsiteX1" fmla="*/ 381000 w 1171575"/>
              <a:gd name="connsiteY1" fmla="*/ 1733550 h 1895475"/>
              <a:gd name="connsiteX2" fmla="*/ 752475 w 1171575"/>
              <a:gd name="connsiteY2" fmla="*/ 1200150 h 1895475"/>
              <a:gd name="connsiteX3" fmla="*/ 1171575 w 1171575"/>
              <a:gd name="connsiteY3" fmla="*/ 0 h 189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575" h="1895475">
                <a:moveTo>
                  <a:pt x="0" y="1895475"/>
                </a:moveTo>
                <a:cubicBezTo>
                  <a:pt x="127794" y="1872456"/>
                  <a:pt x="255588" y="1849437"/>
                  <a:pt x="381000" y="1733550"/>
                </a:cubicBezTo>
                <a:cubicBezTo>
                  <a:pt x="506412" y="1617663"/>
                  <a:pt x="620713" y="1489075"/>
                  <a:pt x="752475" y="1200150"/>
                </a:cubicBezTo>
                <a:cubicBezTo>
                  <a:pt x="884238" y="911225"/>
                  <a:pt x="1109663" y="238125"/>
                  <a:pt x="1171575" y="0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7" name="直接连接符 86"/>
          <p:cNvCxnSpPr/>
          <p:nvPr/>
        </p:nvCxnSpPr>
        <p:spPr>
          <a:xfrm flipV="1">
            <a:off x="3848401" y="4037128"/>
            <a:ext cx="1522425" cy="14283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任意多边形 87"/>
          <p:cNvSpPr/>
          <p:nvPr/>
        </p:nvSpPr>
        <p:spPr>
          <a:xfrm flipH="1">
            <a:off x="1939571" y="2976285"/>
            <a:ext cx="1526710" cy="2473374"/>
          </a:xfrm>
          <a:custGeom>
            <a:avLst/>
            <a:gdLst>
              <a:gd name="connsiteX0" fmla="*/ 0 w 1171575"/>
              <a:gd name="connsiteY0" fmla="*/ 1895475 h 1895475"/>
              <a:gd name="connsiteX1" fmla="*/ 381000 w 1171575"/>
              <a:gd name="connsiteY1" fmla="*/ 1733550 h 1895475"/>
              <a:gd name="connsiteX2" fmla="*/ 752475 w 1171575"/>
              <a:gd name="connsiteY2" fmla="*/ 1200150 h 1895475"/>
              <a:gd name="connsiteX3" fmla="*/ 1171575 w 1171575"/>
              <a:gd name="connsiteY3" fmla="*/ 0 h 1895475"/>
              <a:gd name="connsiteX0" fmla="*/ 0 w 1171575"/>
              <a:gd name="connsiteY0" fmla="*/ 1895475 h 1895475"/>
              <a:gd name="connsiteX1" fmla="*/ 381000 w 1171575"/>
              <a:gd name="connsiteY1" fmla="*/ 1733550 h 1895475"/>
              <a:gd name="connsiteX2" fmla="*/ 752475 w 1171575"/>
              <a:gd name="connsiteY2" fmla="*/ 1200150 h 1895475"/>
              <a:gd name="connsiteX3" fmla="*/ 1171575 w 1171575"/>
              <a:gd name="connsiteY3" fmla="*/ 0 h 189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575" h="1895475">
                <a:moveTo>
                  <a:pt x="0" y="1895475"/>
                </a:moveTo>
                <a:cubicBezTo>
                  <a:pt x="127794" y="1872456"/>
                  <a:pt x="255588" y="1849437"/>
                  <a:pt x="381000" y="1733550"/>
                </a:cubicBezTo>
                <a:cubicBezTo>
                  <a:pt x="506412" y="1617663"/>
                  <a:pt x="620713" y="1489075"/>
                  <a:pt x="752475" y="1200150"/>
                </a:cubicBezTo>
                <a:cubicBezTo>
                  <a:pt x="884238" y="911225"/>
                  <a:pt x="1109663" y="238125"/>
                  <a:pt x="1171575" y="0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9" name="直接连接符 88"/>
          <p:cNvCxnSpPr/>
          <p:nvPr/>
        </p:nvCxnSpPr>
        <p:spPr>
          <a:xfrm flipH="1" flipV="1">
            <a:off x="1515601" y="4028374"/>
            <a:ext cx="1522425" cy="14283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3035461" y="5460071"/>
            <a:ext cx="8132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对象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023206"/>
              </p:ext>
            </p:extLst>
          </p:nvPr>
        </p:nvGraphicFramePr>
        <p:xfrm>
          <a:off x="5063026" y="3110803"/>
          <a:ext cx="1137113" cy="375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588240" imgH="193320" progId="Equation.Ribbit">
                  <p:embed/>
                </p:oleObj>
              </mc:Choice>
              <mc:Fallback>
                <p:oleObj name="Formula" r:id="rId6" imgW="588240" imgH="193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63026" y="3110803"/>
                        <a:ext cx="1137113" cy="375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对象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340520"/>
              </p:ext>
            </p:extLst>
          </p:nvPr>
        </p:nvGraphicFramePr>
        <p:xfrm>
          <a:off x="5461156" y="4363199"/>
          <a:ext cx="3325813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798560" imgH="482760" progId="Equation.Ribbit">
                  <p:embed/>
                </p:oleObj>
              </mc:Choice>
              <mc:Fallback>
                <p:oleObj name="Formula" r:id="rId8" imgW="1798560" imgH="482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61156" y="4363199"/>
                        <a:ext cx="3325813" cy="89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对象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529536"/>
              </p:ext>
            </p:extLst>
          </p:nvPr>
        </p:nvGraphicFramePr>
        <p:xfrm>
          <a:off x="1532974" y="1218384"/>
          <a:ext cx="290912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38600" imgH="153720" progId="Equation.Ribbit">
                  <p:embed/>
                </p:oleObj>
              </mc:Choice>
              <mc:Fallback>
                <p:oleObj name="Formula" r:id="rId10" imgW="138600" imgH="1537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32974" y="1218384"/>
                        <a:ext cx="290912" cy="3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内容占位符 3"/>
          <p:cNvSpPr txBox="1">
            <a:spLocks/>
          </p:cNvSpPr>
          <p:nvPr/>
        </p:nvSpPr>
        <p:spPr>
          <a:xfrm>
            <a:off x="4989862" y="2716828"/>
            <a:ext cx="2788977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最小二乘损失函数</a:t>
            </a:r>
          </a:p>
        </p:txBody>
      </p:sp>
      <p:sp>
        <p:nvSpPr>
          <p:cNvPr id="69" name="内容占位符 3"/>
          <p:cNvSpPr txBox="1">
            <a:spLocks/>
          </p:cNvSpPr>
          <p:nvPr/>
        </p:nvSpPr>
        <p:spPr>
          <a:xfrm>
            <a:off x="5379939" y="3880584"/>
            <a:ext cx="3216676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支持向量回归损失函数</a:t>
            </a:r>
          </a:p>
        </p:txBody>
      </p:sp>
    </p:spTree>
    <p:extLst>
      <p:ext uri="{BB962C8B-B14F-4D97-AF65-F5344CB8AC3E}">
        <p14:creationId xmlns:p14="http://schemas.microsoft.com/office/powerpoint/2010/main" val="267481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6" grpId="0" animBg="1"/>
      <p:bldP spid="88" grpId="0" animBg="1"/>
      <p:bldP spid="68" grpId="0"/>
      <p:bldP spid="6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形式化</a:t>
            </a:r>
          </a:p>
        </p:txBody>
      </p:sp>
      <p:sp>
        <p:nvSpPr>
          <p:cNvPr id="68" name="内容占位符 3"/>
          <p:cNvSpPr txBox="1">
            <a:spLocks/>
          </p:cNvSpPr>
          <p:nvPr/>
        </p:nvSpPr>
        <p:spPr>
          <a:xfrm>
            <a:off x="390790" y="1675476"/>
            <a:ext cx="1353857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原始问题</a:t>
            </a:r>
          </a:p>
        </p:txBody>
      </p:sp>
      <p:sp>
        <p:nvSpPr>
          <p:cNvPr id="69" name="内容占位符 3"/>
          <p:cNvSpPr txBox="1">
            <a:spLocks/>
          </p:cNvSpPr>
          <p:nvPr/>
        </p:nvSpPr>
        <p:spPr>
          <a:xfrm>
            <a:off x="390790" y="3906284"/>
            <a:ext cx="1353857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对偶问题</a:t>
            </a:r>
          </a:p>
        </p:txBody>
      </p:sp>
      <p:sp>
        <p:nvSpPr>
          <p:cNvPr id="9" name="内容占位符 3"/>
          <p:cNvSpPr txBox="1">
            <a:spLocks/>
          </p:cNvSpPr>
          <p:nvPr/>
        </p:nvSpPr>
        <p:spPr>
          <a:xfrm>
            <a:off x="401522" y="5586026"/>
            <a:ext cx="1353857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/>
              <a:t>预测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53" y="5474679"/>
            <a:ext cx="4837990" cy="67382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7EC192-4E47-4B2A-B64A-3CC8AF6FC4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53" y="1059771"/>
            <a:ext cx="3732158" cy="18844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BC0E46C-836C-4B44-B747-81C5BC6D49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53" y="3186307"/>
            <a:ext cx="3316309" cy="205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9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间隔与支持向量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对偶问题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核函数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软间隔与正则化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支持向量回归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dirty="0"/>
              <a:t>核方法</a:t>
            </a:r>
          </a:p>
        </p:txBody>
      </p:sp>
    </p:spTree>
    <p:extLst>
      <p:ext uri="{BB962C8B-B14F-4D97-AF65-F5344CB8AC3E}">
        <p14:creationId xmlns:p14="http://schemas.microsoft.com/office/powerpoint/2010/main" val="31664646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2846231"/>
            <a:ext cx="8616950" cy="3243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结论</a:t>
            </a:r>
            <a:r>
              <a:rPr lang="en-US" altLang="zh-CN" dirty="0"/>
              <a:t>: </a:t>
            </a:r>
            <a:r>
              <a:rPr lang="zh-CN" altLang="en-US" dirty="0"/>
              <a:t>若不考虑偏移项，无论是支持向量机还是支持向量回归</a:t>
            </a:r>
            <a:r>
              <a:rPr lang="en-US" altLang="zh-CN" dirty="0"/>
              <a:t>, </a:t>
            </a:r>
            <a:r>
              <a:rPr lang="zh-CN" altLang="en-US" dirty="0"/>
              <a:t>学得的模型总可以表示成</a:t>
            </a:r>
            <a:r>
              <a:rPr lang="zh-CN" altLang="en-US" dirty="0">
                <a:solidFill>
                  <a:schemeClr val="tx2"/>
                </a:solidFill>
              </a:rPr>
              <a:t>核函数的线性组合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r>
              <a:rPr lang="zh-CN" altLang="en-US" dirty="0"/>
              <a:t>更一般的结论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chemeClr val="tx2"/>
                </a:solidFill>
              </a:rPr>
              <a:t>表示定理</a:t>
            </a:r>
            <a:r>
              <a:rPr lang="en-US" altLang="zh-CN" dirty="0"/>
              <a:t>): </a:t>
            </a:r>
            <a:r>
              <a:rPr lang="zh-CN" altLang="en-US" dirty="0"/>
              <a:t>对于任意</a:t>
            </a:r>
            <a:r>
              <a:rPr lang="zh-CN" altLang="en-US" dirty="0">
                <a:solidFill>
                  <a:schemeClr val="tx2"/>
                </a:solidFill>
              </a:rPr>
              <a:t>单调增函数</a:t>
            </a:r>
            <a:r>
              <a:rPr lang="zh-CN" altLang="en-US" dirty="0"/>
              <a:t>   和任意</a:t>
            </a:r>
            <a:r>
              <a:rPr lang="zh-CN" altLang="en-US" dirty="0">
                <a:solidFill>
                  <a:schemeClr val="tx2"/>
                </a:solidFill>
              </a:rPr>
              <a:t>非负损失函数</a:t>
            </a:r>
            <a:r>
              <a:rPr lang="zh-CN" altLang="en-US" dirty="0"/>
              <a:t>  </a:t>
            </a:r>
            <a:r>
              <a:rPr lang="en-US" altLang="zh-CN" dirty="0"/>
              <a:t>, </a:t>
            </a:r>
            <a:r>
              <a:rPr lang="zh-CN" altLang="en-US" dirty="0"/>
              <a:t>优化问题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的解总可以写为                         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890968"/>
              </p:ext>
            </p:extLst>
          </p:nvPr>
        </p:nvGraphicFramePr>
        <p:xfrm>
          <a:off x="6166260" y="3645933"/>
          <a:ext cx="217487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08000" imgH="157680" progId="Equation.Ribbit">
                  <p:embed/>
                </p:oleObj>
              </mc:Choice>
              <mc:Fallback>
                <p:oleObj name="Formula" r:id="rId2" imgW="1080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66260" y="3645933"/>
                        <a:ext cx="217487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8820127"/>
              </p:ext>
            </p:extLst>
          </p:nvPr>
        </p:nvGraphicFramePr>
        <p:xfrm>
          <a:off x="673523" y="3961845"/>
          <a:ext cx="9207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45720" imgH="157680" progId="Equation.Ribbit">
                  <p:embed/>
                </p:oleObj>
              </mc:Choice>
              <mc:Fallback>
                <p:oleObj name="Formula" r:id="rId4" imgW="4572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3523" y="3961845"/>
                        <a:ext cx="92075" cy="31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79" y="4381073"/>
            <a:ext cx="5791702" cy="4816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709" y="5018508"/>
            <a:ext cx="2365453" cy="877900"/>
          </a:xfrm>
          <a:prstGeom prst="rect">
            <a:avLst/>
          </a:prstGeom>
        </p:spPr>
      </p:pic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660285"/>
              </p:ext>
            </p:extLst>
          </p:nvPr>
        </p:nvGraphicFramePr>
        <p:xfrm>
          <a:off x="2540769" y="958943"/>
          <a:ext cx="5287962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2734560" imgH="438480" progId="Equation.Ribbit">
                  <p:embed/>
                </p:oleObj>
              </mc:Choice>
              <mc:Fallback>
                <p:oleObj name="Formula" r:id="rId8" imgW="2734560" imgH="438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40769" y="958943"/>
                        <a:ext cx="5287962" cy="849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内容占位符 3"/>
          <p:cNvSpPr txBox="1">
            <a:spLocks/>
          </p:cNvSpPr>
          <p:nvPr/>
        </p:nvSpPr>
        <p:spPr>
          <a:xfrm>
            <a:off x="260971" y="1145677"/>
            <a:ext cx="1838284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支持向量机</a:t>
            </a:r>
          </a:p>
        </p:txBody>
      </p:sp>
      <p:sp>
        <p:nvSpPr>
          <p:cNvPr id="14" name="内容占位符 3"/>
          <p:cNvSpPr txBox="1">
            <a:spLocks/>
          </p:cNvSpPr>
          <p:nvPr/>
        </p:nvSpPr>
        <p:spPr>
          <a:xfrm>
            <a:off x="258822" y="2019291"/>
            <a:ext cx="2033613" cy="45113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支持向量回归</a:t>
            </a: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319601"/>
              </p:ext>
            </p:extLst>
          </p:nvPr>
        </p:nvGraphicFramePr>
        <p:xfrm>
          <a:off x="2540769" y="1814583"/>
          <a:ext cx="6081713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3146040" imgH="438480" progId="Equation.Ribbit">
                  <p:embed/>
                </p:oleObj>
              </mc:Choice>
              <mc:Fallback>
                <p:oleObj name="Formula" r:id="rId10" imgW="3146040" imgH="438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40769" y="1814583"/>
                        <a:ext cx="6081713" cy="849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411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核线性判别分析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通过表示定理可以得到很多线性模型的</a:t>
            </a:r>
            <a:r>
              <a:rPr lang="en-US" altLang="zh-CN" dirty="0"/>
              <a:t>”</a:t>
            </a:r>
            <a:r>
              <a:rPr lang="zh-CN" altLang="en-US" dirty="0"/>
              <a:t>核化</a:t>
            </a:r>
            <a:r>
              <a:rPr lang="en-US" altLang="zh-CN" dirty="0"/>
              <a:t>”</a:t>
            </a:r>
            <a:r>
              <a:rPr lang="zh-CN" altLang="en-US" dirty="0"/>
              <a:t>版本</a:t>
            </a:r>
            <a:endParaRPr lang="en-US" altLang="zh-CN" dirty="0"/>
          </a:p>
          <a:p>
            <a:pPr lvl="1"/>
            <a:r>
              <a:rPr lang="zh-CN" altLang="en-US" dirty="0"/>
              <a:t>核</a:t>
            </a:r>
            <a:r>
              <a:rPr lang="en-US" altLang="zh-CN" dirty="0"/>
              <a:t>SVM</a:t>
            </a:r>
          </a:p>
          <a:p>
            <a:pPr lvl="1"/>
            <a:r>
              <a:rPr lang="zh-CN" altLang="en-US" dirty="0"/>
              <a:t>核</a:t>
            </a:r>
            <a:r>
              <a:rPr lang="en-US" altLang="zh-CN" dirty="0"/>
              <a:t>LDA</a:t>
            </a:r>
          </a:p>
          <a:p>
            <a:pPr lvl="1"/>
            <a:r>
              <a:rPr lang="zh-CN" altLang="en-US" dirty="0"/>
              <a:t>核</a:t>
            </a:r>
            <a:r>
              <a:rPr lang="en-US" altLang="zh-CN" dirty="0"/>
              <a:t>PCA</a:t>
            </a:r>
          </a:p>
          <a:p>
            <a:pPr lvl="1"/>
            <a:r>
              <a:rPr lang="en-US" altLang="zh-CN" dirty="0"/>
              <a:t>……</a:t>
            </a:r>
          </a:p>
          <a:p>
            <a:pPr lvl="0"/>
            <a:r>
              <a:rPr lang="zh-CN" altLang="en-US" dirty="0"/>
              <a:t>核</a:t>
            </a:r>
            <a:r>
              <a:rPr lang="en-US" altLang="zh-CN" dirty="0"/>
              <a:t>LDA: </a:t>
            </a:r>
            <a:r>
              <a:rPr lang="zh-CN" altLang="en-US" dirty="0"/>
              <a:t>先将样本映射到高维特征空间</a:t>
            </a:r>
            <a:r>
              <a:rPr lang="en-US" altLang="zh-CN" dirty="0"/>
              <a:t>, </a:t>
            </a:r>
            <a:r>
              <a:rPr lang="zh-CN" altLang="en-US" dirty="0"/>
              <a:t>然后在此特征空间中做线性判别分析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66074"/>
              </p:ext>
            </p:extLst>
          </p:nvPr>
        </p:nvGraphicFramePr>
        <p:xfrm>
          <a:off x="2848986" y="4513092"/>
          <a:ext cx="4071938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107080" imgH="438480" progId="Equation.Ribbit">
                  <p:embed/>
                </p:oleObj>
              </mc:Choice>
              <mc:Fallback>
                <p:oleObj name="Formula" r:id="rId2" imgW="2107080" imgH="438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48986" y="4513092"/>
                        <a:ext cx="4071938" cy="849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252994"/>
              </p:ext>
            </p:extLst>
          </p:nvPr>
        </p:nvGraphicFramePr>
        <p:xfrm>
          <a:off x="1335519" y="3676649"/>
          <a:ext cx="2733675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413720" imgH="410400" progId="Equation.Ribbit">
                  <p:embed/>
                </p:oleObj>
              </mc:Choice>
              <mc:Fallback>
                <p:oleObj name="Formula" r:id="rId4" imgW="1413720" imgH="410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5519" y="3676649"/>
                        <a:ext cx="2733675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85132"/>
              </p:ext>
            </p:extLst>
          </p:nvPr>
        </p:nvGraphicFramePr>
        <p:xfrm>
          <a:off x="1335519" y="5401923"/>
          <a:ext cx="264477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368000" imgH="354600" progId="Equation.Ribbit">
                  <p:embed/>
                </p:oleObj>
              </mc:Choice>
              <mc:Fallback>
                <p:oleObj name="Formula" r:id="rId6" imgW="1368000" imgH="354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5519" y="5401923"/>
                        <a:ext cx="2644775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下箭头 13"/>
          <p:cNvSpPr/>
          <p:nvPr/>
        </p:nvSpPr>
        <p:spPr>
          <a:xfrm>
            <a:off x="2442949" y="4473574"/>
            <a:ext cx="259407" cy="9283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91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Take Home Message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支持向量机的</a:t>
            </a:r>
            <a:r>
              <a:rPr lang="en-US" altLang="zh-CN" dirty="0"/>
              <a:t>”</a:t>
            </a:r>
            <a:r>
              <a:rPr lang="zh-CN" altLang="en-US" dirty="0"/>
              <a:t>最大间隔</a:t>
            </a:r>
            <a:r>
              <a:rPr lang="en-US" altLang="zh-CN" dirty="0"/>
              <a:t>”</a:t>
            </a:r>
            <a:r>
              <a:rPr lang="zh-CN" altLang="en-US" dirty="0"/>
              <a:t>思想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对偶问题及其解的稀疏性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通过向高维空间映射解决线性不可分的问题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引入</a:t>
            </a:r>
            <a:r>
              <a:rPr lang="en-US" altLang="zh-CN" dirty="0"/>
              <a:t>”</a:t>
            </a:r>
            <a:r>
              <a:rPr lang="zh-CN" altLang="en-US" dirty="0"/>
              <a:t>软间隔</a:t>
            </a:r>
            <a:r>
              <a:rPr lang="en-US" altLang="zh-CN" dirty="0"/>
              <a:t>”</a:t>
            </a:r>
            <a:r>
              <a:rPr lang="zh-CN" altLang="en-US" dirty="0"/>
              <a:t>缓解特征空间中线性不可分的问题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将支持向量的思想应用到回归问题上得到支持向量回归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将核方法推广到其他学习模型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20954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成熟的</a:t>
            </a:r>
            <a:r>
              <a:rPr lang="en-US" altLang="zh-CN" dirty="0"/>
              <a:t>SVM</a:t>
            </a:r>
            <a:r>
              <a:rPr lang="zh-CN" altLang="en-US" dirty="0"/>
              <a:t>软件包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LIBSVM</a:t>
            </a:r>
            <a:br>
              <a:rPr lang="en-US" altLang="zh-CN" dirty="0"/>
            </a:br>
            <a:r>
              <a:rPr lang="en-US" altLang="zh-CN" dirty="0">
                <a:solidFill>
                  <a:schemeClr val="tx2"/>
                </a:solidFill>
                <a:hlinkClick r:id="rId2"/>
              </a:rPr>
              <a:t>http://www.csie.ntu.edu.tw/~cjlin/libsvm/</a:t>
            </a:r>
            <a:br>
              <a:rPr lang="en-US" altLang="zh-CN" dirty="0">
                <a:solidFill>
                  <a:schemeClr val="tx2"/>
                </a:solidFill>
                <a:hlinkClick r:id="rId2"/>
              </a:rPr>
            </a:br>
            <a:endParaRPr lang="en-US" altLang="zh-CN" dirty="0">
              <a:solidFill>
                <a:schemeClr val="tx2"/>
              </a:solidFill>
            </a:endParaRPr>
          </a:p>
          <a:p>
            <a:r>
              <a:rPr lang="en-US" altLang="zh-CN" dirty="0"/>
              <a:t>LIBLINEAR</a:t>
            </a:r>
            <a:br>
              <a:rPr lang="en-US" altLang="zh-CN" dirty="0"/>
            </a:br>
            <a:r>
              <a:rPr lang="en-US" altLang="zh-CN" u="sng" dirty="0">
                <a:solidFill>
                  <a:schemeClr val="tx2"/>
                </a:solidFill>
                <a:hlinkClick r:id="rId3"/>
              </a:rPr>
              <a:t>http://www.csie.ntu.edu.tw/~cjlin/liblinear/</a:t>
            </a:r>
            <a:endParaRPr lang="en-US" altLang="zh-CN" u="sng" dirty="0">
              <a:solidFill>
                <a:schemeClr val="tx2"/>
              </a:solidFill>
            </a:endParaRPr>
          </a:p>
          <a:p>
            <a:endParaRPr lang="en-US" altLang="zh-CN" dirty="0"/>
          </a:p>
          <a:p>
            <a:r>
              <a:rPr lang="en-US" altLang="zh-CN" dirty="0" err="1"/>
              <a:t>SVM</a:t>
            </a:r>
            <a:r>
              <a:rPr lang="en-US" altLang="zh-CN" baseline="30000" dirty="0" err="1"/>
              <a:t>light</a:t>
            </a:r>
            <a:r>
              <a:rPr lang="en-US" altLang="zh-CN" baseline="30000" dirty="0"/>
              <a:t> </a:t>
            </a:r>
            <a:r>
              <a:rPr lang="zh-CN" altLang="en-US" dirty="0"/>
              <a:t>、</a:t>
            </a:r>
            <a:r>
              <a:rPr lang="en-US" altLang="zh-CN" dirty="0" err="1"/>
              <a:t>SVM</a:t>
            </a:r>
            <a:r>
              <a:rPr lang="en-US" altLang="zh-CN" baseline="30000" dirty="0" err="1"/>
              <a:t>perf</a:t>
            </a:r>
            <a:r>
              <a:rPr lang="en-US" altLang="zh-CN" baseline="30000" dirty="0"/>
              <a:t> </a:t>
            </a:r>
            <a:r>
              <a:rPr lang="zh-CN" altLang="en-US" dirty="0"/>
              <a:t>、</a:t>
            </a:r>
            <a:r>
              <a:rPr lang="en-US" altLang="zh-CN" dirty="0" err="1"/>
              <a:t>SVM</a:t>
            </a:r>
            <a:r>
              <a:rPr lang="en-US" altLang="zh-CN" baseline="30000" dirty="0" err="1"/>
              <a:t>struct</a:t>
            </a:r>
            <a:br>
              <a:rPr lang="en-US" altLang="zh-CN" dirty="0"/>
            </a:br>
            <a:r>
              <a:rPr lang="en-US" altLang="zh-CN" dirty="0">
                <a:solidFill>
                  <a:schemeClr val="tx2"/>
                </a:solidFill>
                <a:hlinkClick r:id="rId4"/>
              </a:rPr>
              <a:t>http://svmlight.joachims.org/svm_struct.html</a:t>
            </a:r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/>
          </a:p>
          <a:p>
            <a:r>
              <a:rPr lang="en-US" altLang="zh-CN" dirty="0" err="1"/>
              <a:t>Pegasos</a:t>
            </a:r>
            <a:br>
              <a:rPr lang="en-US" altLang="zh-CN" dirty="0"/>
            </a:br>
            <a:r>
              <a:rPr lang="en-US" altLang="zh-CN" dirty="0">
                <a:solidFill>
                  <a:schemeClr val="tx2"/>
                </a:solidFill>
                <a:hlinkClick r:id="rId5"/>
              </a:rPr>
              <a:t>http://www.cs.huji.ac.il/~shais/code/index.html</a:t>
            </a:r>
            <a:endParaRPr lang="en-US" altLang="zh-C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503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最大间隔分类器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0" y="918350"/>
            <a:ext cx="9016678" cy="1291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决策边界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鲁棒性最高、稳定性最好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决策边界与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两侧「最近」的数据点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有着</a:t>
            </a: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「最大」的距离</a:t>
            </a:r>
            <a:endParaRPr lang="en-US" altLang="zh-CN" b="1" i="0" dirty="0">
              <a:solidFill>
                <a:srgbClr val="00206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6866" name="Picture 2" descr="支持向量机模型; 最大间隔分类器; 决策边界;">
            <a:extLst>
              <a:ext uri="{FF2B5EF4-FFF2-40B4-BE49-F238E27FC236}">
                <a16:creationId xmlns:a16="http://schemas.microsoft.com/office/drawing/2014/main" id="{A7FEAD42-387D-3DD0-678E-511D6F256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9850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734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支持向量机详解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E49DE8-C8D6-D079-E1D7-C79E7D56BE18}"/>
              </a:ext>
            </a:extLst>
          </p:cNvPr>
          <p:cNvSpPr txBox="1"/>
          <p:nvPr/>
        </p:nvSpPr>
        <p:spPr>
          <a:xfrm>
            <a:off x="0" y="918350"/>
            <a:ext cx="9016678" cy="85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线性可分</a:t>
            </a: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r>
              <a:rPr lang="zh-CN" altLang="en-US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与硬间隔最大化</a:t>
            </a:r>
            <a:endParaRPr lang="en-US" altLang="zh-CN" b="1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学习任务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：找到把下图中红蓝两色的图标点分开的最优分界线</a:t>
            </a:r>
            <a:endParaRPr lang="en-US" altLang="zh-CN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2772" name="Picture 4" descr="支持向量机模型; 线性可分SVM与硬间隔最大化;">
            <a:extLst>
              <a:ext uri="{FF2B5EF4-FFF2-40B4-BE49-F238E27FC236}">
                <a16:creationId xmlns:a16="http://schemas.microsoft.com/office/drawing/2014/main" id="{725F28D1-CD02-BC09-CCC1-30601C618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8198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8D802D-8A66-F036-70CE-7D87F9CCC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01" y="1888498"/>
            <a:ext cx="5651500" cy="368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FFD120-206E-5028-9EE4-7467EDF1C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901" y="1897742"/>
            <a:ext cx="2057400" cy="355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C8AA51-00AC-2D3C-AB3B-F136E9475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401" y="2348835"/>
            <a:ext cx="7772400" cy="37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243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41.99472"/>
  <p:tag name="LATEXADDIN" val="\documentclass{article}&#10;\usepackage{amsmath}&#10;\usepackage{amsfonts}&#10;\usepackage{amssymb}&#10;\pagestyle{empty}&#10;\begin{document}&#10;&#10;$\epsilon$&#10;&#10;\end{document}"/>
  <p:tag name="IGUANATEXSIZE" val="22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0.6299"/>
  <p:tag name="ORIGINALWIDTH" val="1902.512"/>
  <p:tag name="LATEXADDIN" val="\documentclass{article}&#10;\usepackage{amsmath}&#10;\usepackage{amsfonts}&#10;\usepackage{amssymb}&#10;\pagestyle{empty}&#10;\begin{document}&#10;&#10;$$\begin{aligned}&#10;\min _{w, b, \xi_{i}, \hat{\xi}_{i}} &amp; \frac{1}{2}\|\boldsymbol{w}\|^{2}+C \sum_{i=1}^{m}\left(\xi_{i}+\hat{\xi}_{i}\right) \\&#10;\text { s.t. } &amp; f\left(\boldsymbol{x}_{i}\right)-y_{i} \leqslant \epsilon+\xi_{i} \\&#10;&amp; y_{i}-f\left(\boldsymbol{x}_{i}\right) \leqslant \epsilon+\hat{\xi}_{i} \\&#10;&amp; \xi_{i} \geqslant 0, \hat{\xi}_{i} \geqslant 0, i=1,2, \ldots, m&#10;\end{aligned}$$&#10;&#10;\end{document}"/>
  <p:tag name="IGUANATEXSIZE" val="22"/>
  <p:tag name="IGUANATEXCURSOR" val="5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7.578"/>
  <p:tag name="ORIGINALWIDTH" val="2219.722"/>
  <p:tag name="LATEXADDIN" val="\documentclass{article}&#10;\usepackage{amsmath}&#10;\usepackage{amsfonts}&#10;\usepackage{amssymb}&#10;\pagestyle{empty}&#10;\begin{document}&#10;&#10;$$\begin{aligned}&#10;\max _{\boldsymbol{\alpha}, \hat{\boldsymbol{\alpha}}} &amp; \sum_{i=1}^{m} y_{i}\left(\hat{\alpha}_{i}-\alpha_{i}\right)-\epsilon\left(\hat{\alpha}_{i}+\alpha_{i}\right) \\&#10;&amp;-\frac{1}{2} \sum_{i=1}^{m} \sum_{j=1}^{m}\left(\hat{\alpha}_{i}-\alpha_{i}\right)\left(\hat{\alpha}_{j}-\alpha_{j}\right) \boldsymbol{x}_{i}^{\mathrm{T}} \boldsymbol{x}_{j} \\&#10;\text { s.t. } &amp; \sum_{i=1}^{m}\left(\hat{\alpha}_{i}-\alpha_{i}\right)=0 \\&#10;&amp; 0 \leqslant \alpha_{i}, \hat{\alpha}_{i} \leqslant C&#10;\end{aligned}$$&#10;&#10;\end{document}"/>
  <p:tag name="IGUANATEXSIZE" val="22"/>
  <p:tag name="IGUANATEXCURSOR" val="6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17182</TotalTime>
  <Words>3160</Words>
  <Application>Microsoft Macintosh PowerPoint</Application>
  <PresentationFormat>全屏显示(4:3)</PresentationFormat>
  <Paragraphs>379</Paragraphs>
  <Slides>77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7" baseType="lpstr">
      <vt:lpstr>华文仿宋</vt:lpstr>
      <vt:lpstr>Microsoft YaHei</vt:lpstr>
      <vt:lpstr>幼圆</vt:lpstr>
      <vt:lpstr>Times </vt:lpstr>
      <vt:lpstr>Arial</vt:lpstr>
      <vt:lpstr>Calibri</vt:lpstr>
      <vt:lpstr>Verdana</vt:lpstr>
      <vt:lpstr>Wingdings</vt:lpstr>
      <vt:lpstr>机器学习v2.1rgb</vt:lpstr>
      <vt:lpstr>Formula</vt:lpstr>
      <vt:lpstr>PowerPoint 演示文稿</vt:lpstr>
      <vt:lpstr>第六章：支持向量机</vt:lpstr>
      <vt:lpstr>引言</vt:lpstr>
      <vt:lpstr>引言</vt:lpstr>
      <vt:lpstr>引言</vt:lpstr>
      <vt:lpstr>1.最大间隔分类器</vt:lpstr>
      <vt:lpstr>1.最大间隔分类器</vt:lpstr>
      <vt:lpstr>1.最大间隔分类器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2.支持向量机详解</vt:lpstr>
      <vt:lpstr>SVM总结</vt:lpstr>
      <vt:lpstr>SVM总结</vt:lpstr>
      <vt:lpstr>SVM总结</vt:lpstr>
      <vt:lpstr>大纲（以下为原书PPT）</vt:lpstr>
      <vt:lpstr>引例</vt:lpstr>
      <vt:lpstr>引例</vt:lpstr>
      <vt:lpstr>引例</vt:lpstr>
      <vt:lpstr>间隔与支持向量</vt:lpstr>
      <vt:lpstr>支持向量机基本型</vt:lpstr>
      <vt:lpstr>大纲</vt:lpstr>
      <vt:lpstr>对偶问题</vt:lpstr>
      <vt:lpstr>解的稀疏性</vt:lpstr>
      <vt:lpstr>求解方法 - SMO</vt:lpstr>
      <vt:lpstr>大纲</vt:lpstr>
      <vt:lpstr>线性不可分</vt:lpstr>
      <vt:lpstr>核支持向量机</vt:lpstr>
      <vt:lpstr>核函数</vt:lpstr>
      <vt:lpstr>大纲</vt:lpstr>
      <vt:lpstr>软间隔</vt:lpstr>
      <vt:lpstr>0/1损失函数</vt:lpstr>
      <vt:lpstr>替代损失</vt:lpstr>
      <vt:lpstr>软间隔支持向量机</vt:lpstr>
      <vt:lpstr>正则化</vt:lpstr>
      <vt:lpstr>大纲</vt:lpstr>
      <vt:lpstr>支持向量回归</vt:lpstr>
      <vt:lpstr>损失函数</vt:lpstr>
      <vt:lpstr>形式化</vt:lpstr>
      <vt:lpstr>大纲</vt:lpstr>
      <vt:lpstr>表示定理</vt:lpstr>
      <vt:lpstr>核线性判别分析</vt:lpstr>
      <vt:lpstr>Take Home Message</vt:lpstr>
      <vt:lpstr>成熟的SVM软件包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机器学习-第六章</dc:title>
  <dc:creator>LAMDA Group</dc:creator>
  <cp:lastModifiedBy>李 俊涛</cp:lastModifiedBy>
  <cp:revision>175</cp:revision>
  <dcterms:created xsi:type="dcterms:W3CDTF">2016-01-04T02:51:39Z</dcterms:created>
  <dcterms:modified xsi:type="dcterms:W3CDTF">2025-10-13T14:15:47Z</dcterms:modified>
</cp:coreProperties>
</file>